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9" r:id="rId3"/>
    <p:sldId id="260" r:id="rId4"/>
    <p:sldId id="261" r:id="rId5"/>
    <p:sldId id="262" r:id="rId6"/>
    <p:sldId id="271" r:id="rId7"/>
    <p:sldId id="272" r:id="rId8"/>
    <p:sldId id="273" r:id="rId9"/>
    <p:sldId id="275" r:id="rId10"/>
    <p:sldId id="276" r:id="rId11"/>
    <p:sldId id="274" r:id="rId12"/>
    <p:sldId id="263" r:id="rId13"/>
    <p:sldId id="268" r:id="rId14"/>
    <p:sldId id="269" r:id="rId15"/>
    <p:sldId id="265" r:id="rId16"/>
    <p:sldId id="267" r:id="rId17"/>
    <p:sldId id="270"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A3A3"/>
    <a:srgbClr val="FFAD2A"/>
    <a:srgbClr val="006A1F"/>
    <a:srgbClr val="008A44"/>
    <a:srgbClr val="745019"/>
    <a:srgbClr val="966216"/>
    <a:srgbClr val="C57F20"/>
    <a:srgbClr val="97AAB0"/>
    <a:srgbClr val="A6A6A6"/>
    <a:srgbClr val="9BB0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1"/>
    <p:restoredTop sz="51132"/>
  </p:normalViewPr>
  <p:slideViewPr>
    <p:cSldViewPr snapToGrid="0" snapToObjects="1">
      <p:cViewPr varScale="1">
        <p:scale>
          <a:sx n="55" d="100"/>
          <a:sy n="55" d="100"/>
        </p:scale>
        <p:origin x="1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5A52E-1E4B-994A-9ACC-3222465FDDEA}" type="datetimeFigureOut">
              <a:rPr lang="en-US" smtClean="0"/>
              <a:t>9/8/22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9D667E-B518-C141-BA24-F2895F2FF158}" type="slidenum">
              <a:rPr lang="en-US" smtClean="0"/>
              <a:t>‹#›</a:t>
            </a:fld>
            <a:endParaRPr lang="en-US"/>
          </a:p>
        </p:txBody>
      </p:sp>
    </p:spTree>
    <p:extLst>
      <p:ext uri="{BB962C8B-B14F-4D97-AF65-F5344CB8AC3E}">
        <p14:creationId xmlns:p14="http://schemas.microsoft.com/office/powerpoint/2010/main" val="219348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5</a:t>
            </a:fld>
            <a:endParaRPr lang="en-US"/>
          </a:p>
        </p:txBody>
      </p:sp>
    </p:spTree>
    <p:extLst>
      <p:ext uri="{BB962C8B-B14F-4D97-AF65-F5344CB8AC3E}">
        <p14:creationId xmlns:p14="http://schemas.microsoft.com/office/powerpoint/2010/main" val="172526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SierraHiking.net.  </a:t>
            </a:r>
          </a:p>
          <a:p>
            <a:endParaRPr lang="en-US" dirty="0"/>
          </a:p>
          <a:p>
            <a:r>
              <a:rPr lang="en-US" dirty="0"/>
              <a:t>Russell Elliott.  (Introduction)</a:t>
            </a:r>
          </a:p>
        </p:txBody>
      </p:sp>
      <p:sp>
        <p:nvSpPr>
          <p:cNvPr id="4" name="Slide Number Placeholder 3"/>
          <p:cNvSpPr>
            <a:spLocks noGrp="1"/>
          </p:cNvSpPr>
          <p:nvPr>
            <p:ph type="sldNum" sz="quarter" idx="5"/>
          </p:nvPr>
        </p:nvSpPr>
        <p:spPr/>
        <p:txBody>
          <a:bodyPr/>
          <a:lstStyle/>
          <a:p>
            <a:fld id="{BE9D667E-B518-C141-BA24-F2895F2FF158}" type="slidenum">
              <a:rPr lang="en-US" smtClean="0"/>
              <a:t>6</a:t>
            </a:fld>
            <a:endParaRPr lang="en-US"/>
          </a:p>
        </p:txBody>
      </p:sp>
    </p:spTree>
    <p:extLst>
      <p:ext uri="{BB962C8B-B14F-4D97-AF65-F5344CB8AC3E}">
        <p14:creationId xmlns:p14="http://schemas.microsoft.com/office/powerpoint/2010/main" val="56855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300"/>
              </a:spcAft>
            </a:pPr>
            <a:r>
              <a:rPr lang="en-US" sz="1800" b="0" i="0" u="none" strike="noStrike" dirty="0">
                <a:solidFill>
                  <a:srgbClr val="000000"/>
                </a:solidFill>
                <a:effectLst/>
                <a:latin typeface="Arial" panose="020B0604020202020204" pitchFamily="34" charset="0"/>
              </a:rPr>
              <a:t>Project Engagement</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Jason and I meet 4 times a week. During our meetings, we discuss what we’ve done since our last meeting as well as other features are to be implemented next.</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 used a </a:t>
            </a:r>
            <a:r>
              <a:rPr lang="en-US" sz="1800" b="0" i="0" u="none" strike="noStrike" dirty="0" err="1">
                <a:solidFill>
                  <a:srgbClr val="000000"/>
                </a:solidFill>
                <a:effectLst/>
                <a:latin typeface="Arial" panose="020B0604020202020204" pitchFamily="34" charset="0"/>
              </a:rPr>
              <a:t>Github</a:t>
            </a:r>
            <a:r>
              <a:rPr lang="en-US" sz="1800" b="0" i="0" u="none" strike="noStrike" dirty="0">
                <a:solidFill>
                  <a:srgbClr val="000000"/>
                </a:solidFill>
                <a:effectLst/>
                <a:latin typeface="Arial" panose="020B0604020202020204" pitchFamily="34" charset="0"/>
              </a:rPr>
              <a:t> repository to track the major assets of our site; those being </a:t>
            </a:r>
            <a:r>
              <a:rPr lang="en-US" sz="1800" b="0" i="0" u="none" strike="noStrike" dirty="0" err="1">
                <a:solidFill>
                  <a:srgbClr val="000000"/>
                </a:solidFill>
                <a:effectLst/>
                <a:latin typeface="Arial" panose="020B0604020202020204" pitchFamily="34" charset="0"/>
              </a:rPr>
              <a:t>gpx</a:t>
            </a:r>
            <a:r>
              <a:rPr lang="en-US" sz="1800" b="0" i="0" u="none" strike="noStrike" dirty="0">
                <a:solidFill>
                  <a:srgbClr val="000000"/>
                </a:solidFill>
                <a:effectLst/>
                <a:latin typeface="Arial" panose="020B0604020202020204" pitchFamily="34" charset="0"/>
              </a:rPr>
              <a:t> files, API integration, and competition websites. The repository also contained tutorials pertaining to instructions on various aspects of site and feature customization outside the scope of plugins.</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Additionally, the repository served as a means to organize enhancements and bug tracking</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 used a Miro board to outline the visual layout of the various site pages as well as the general user flow of the site.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7</a:t>
            </a:fld>
            <a:endParaRPr lang="en-US"/>
          </a:p>
        </p:txBody>
      </p:sp>
    </p:spTree>
    <p:extLst>
      <p:ext uri="{BB962C8B-B14F-4D97-AF65-F5344CB8AC3E}">
        <p14:creationId xmlns:p14="http://schemas.microsoft.com/office/powerpoint/2010/main" val="250798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70C0"/>
                </a:solidFill>
                <a:effectLst/>
                <a:latin typeface="Arial" panose="020B0604020202020204" pitchFamily="34" charset="0"/>
              </a:rPr>
              <a:t>One of my major accomplishments was evaluating plugins for maps and other features for the website.</a:t>
            </a:r>
            <a:endParaRPr lang="en-US" dirty="0">
              <a:solidFill>
                <a:srgbClr val="0070C0"/>
              </a:solidFill>
              <a:effectLst/>
            </a:endParaRPr>
          </a:p>
          <a:p>
            <a:pPr rtl="0">
              <a:spcBef>
                <a:spcPts val="2000"/>
              </a:spcBef>
              <a:spcAft>
                <a:spcPts val="600"/>
              </a:spcAft>
            </a:pPr>
            <a:endParaRPr lang="en-US" sz="1800" b="0" i="0" u="none" strike="noStrike" dirty="0">
              <a:solidFill>
                <a:srgbClr val="000000"/>
              </a:solidFill>
              <a:effectLst/>
              <a:latin typeface="Arial" panose="020B0604020202020204" pitchFamily="34" charset="0"/>
            </a:endParaRPr>
          </a:p>
          <a:p>
            <a:pPr lvl="0" rtl="0">
              <a:spcBef>
                <a:spcPts val="2000"/>
              </a:spcBef>
              <a:spcAft>
                <a:spcPts val="600"/>
              </a:spcAft>
            </a:pPr>
            <a:r>
              <a:rPr lang="en-US" sz="1800" b="1" i="0" u="none" strike="noStrike" dirty="0">
                <a:solidFill>
                  <a:srgbClr val="000000"/>
                </a:solidFill>
                <a:effectLst/>
                <a:latin typeface="Arial" panose="020B0604020202020204" pitchFamily="34" charset="0"/>
              </a:rPr>
              <a:t>Map Plugin</a:t>
            </a:r>
            <a:endParaRPr lang="en-US" b="1" dirty="0">
              <a:effectLst/>
            </a:endParaRPr>
          </a:p>
          <a:p>
            <a:pPr lvl="0" rtl="0">
              <a:spcBef>
                <a:spcPts val="0"/>
              </a:spcBef>
              <a:spcAft>
                <a:spcPts val="0"/>
              </a:spcAft>
            </a:pPr>
            <a:r>
              <a:rPr lang="en-US" sz="1800" b="0" i="0" u="none" strike="noStrike" dirty="0">
                <a:solidFill>
                  <a:srgbClr val="000000"/>
                </a:solidFill>
                <a:effectLst/>
                <a:latin typeface="Arial" panose="020B0604020202020204" pitchFamily="34" charset="0"/>
              </a:rPr>
              <a:t>One of these plugins was for maps. This was an important evaluation, as mapping is one of the most important aspects of the site.</a:t>
            </a:r>
            <a:endParaRPr lang="en-US" dirty="0">
              <a:effectLst/>
            </a:endParaRPr>
          </a:p>
          <a:p>
            <a:pPr lvl="1"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Marker Clustering</a:t>
            </a:r>
            <a:endParaRPr lang="en-US" b="1" dirty="0">
              <a:effectLst/>
            </a:endParaRPr>
          </a:p>
          <a:p>
            <a:pPr lvl="1" rtl="0">
              <a:spcBef>
                <a:spcPts val="0"/>
              </a:spcBef>
              <a:spcAft>
                <a:spcPts val="0"/>
              </a:spcAft>
            </a:pPr>
            <a:r>
              <a:rPr lang="en-US" sz="1800" b="0" i="0" u="none" strike="noStrike" dirty="0">
                <a:solidFill>
                  <a:srgbClr val="000000"/>
                </a:solidFill>
                <a:effectLst/>
                <a:latin typeface="Arial" panose="020B0604020202020204" pitchFamily="34" charset="0"/>
              </a:rPr>
              <a:t>For the map, we wanted the ability for markers to cluster together when the map is zoomed out. When a user clicks a cluster, it “explodes”, revealing the markers in that area.</a:t>
            </a:r>
            <a:endParaRPr lang="en-US" dirty="0">
              <a:effectLst/>
            </a:endParaRPr>
          </a:p>
          <a:p>
            <a:pPr lvl="1"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Marker Categorization</a:t>
            </a:r>
            <a:endParaRPr lang="en-US" b="1" dirty="0">
              <a:effectLst/>
            </a:endParaRPr>
          </a:p>
          <a:p>
            <a:pPr lvl="1" rtl="0">
              <a:spcBef>
                <a:spcPts val="0"/>
              </a:spcBef>
              <a:spcAft>
                <a:spcPts val="0"/>
              </a:spcAft>
            </a:pPr>
            <a:r>
              <a:rPr lang="en-US" sz="1800" b="0" i="0" u="none" strike="noStrike" dirty="0">
                <a:solidFill>
                  <a:srgbClr val="000000"/>
                </a:solidFill>
                <a:effectLst/>
                <a:latin typeface="Arial" panose="020B0604020202020204" pitchFamily="34" charset="0"/>
              </a:rPr>
              <a:t>For the map, we also wanted the ability for markers to be categorized and filtered by their length, whether they are 1-day hikes, 3-day hikes, or 7-day hikes. Users have the ability to specify which types of hikes are displayed on the map.</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 ultimately chose Maps Marker Pro to serve these purposes as well as our other needs.</a:t>
            </a:r>
            <a:endParaRPr lang="en-US" dirty="0">
              <a:effectLst/>
            </a:endParaRPr>
          </a:p>
          <a:p>
            <a:pPr rtl="0">
              <a:spcBef>
                <a:spcPts val="2000"/>
              </a:spcBef>
              <a:spcAft>
                <a:spcPts val="600"/>
              </a:spcAft>
            </a:pPr>
            <a:br>
              <a:rPr lang="en-US" dirty="0"/>
            </a:br>
            <a:r>
              <a:rPr lang="en-US" sz="1800" b="1" i="0" u="none" strike="noStrike" dirty="0">
                <a:solidFill>
                  <a:srgbClr val="000000"/>
                </a:solidFill>
                <a:effectLst/>
                <a:latin typeface="Arial" panose="020B0604020202020204" pitchFamily="34" charset="0"/>
              </a:rPr>
              <a:t>Media File Manager</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It became clear that we needed some sort of file manager to manage all the media files associated with the hike, such as the GPX files and pictures from the hikes.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For this plugin, we needed the ability to sort files by the hikes they pertained to. Category names were titled with the year they happened followed by the name of the hike. The hiking pages and post categories for said hike are to be categorized in that same manner.</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I’ve evaluated options for different media file manager plugins. Settled on </a:t>
            </a:r>
            <a:r>
              <a:rPr lang="en-US" sz="1800" b="0" i="0" u="none" strike="noStrike" dirty="0" err="1">
                <a:solidFill>
                  <a:srgbClr val="000000"/>
                </a:solidFill>
                <a:effectLst/>
                <a:latin typeface="Arial" panose="020B0604020202020204" pitchFamily="34" charset="0"/>
              </a:rPr>
              <a:t>Happyfiles</a:t>
            </a:r>
            <a:r>
              <a:rPr lang="en-US" sz="1800" b="0" i="0" u="none" strike="noStrike" dirty="0">
                <a:solidFill>
                  <a:srgbClr val="000000"/>
                </a:solidFill>
                <a:effectLst/>
                <a:latin typeface="Arial" panose="020B0604020202020204" pitchFamily="34" charset="0"/>
              </a:rPr>
              <a:t>, as it had all the features we needed whilst being less expensive than other options.</a:t>
            </a:r>
            <a:endParaRPr lang="en-US" dirty="0">
              <a:effectLst/>
            </a:endParaRPr>
          </a:p>
          <a:p>
            <a:pPr rtl="0">
              <a:spcBef>
                <a:spcPts val="2000"/>
              </a:spcBef>
              <a:spcAft>
                <a:spcPts val="600"/>
              </a:spcAft>
            </a:pPr>
            <a:br>
              <a:rPr lang="en-US" dirty="0"/>
            </a:br>
            <a:r>
              <a:rPr lang="en-US" sz="1800" b="1" i="0" u="none" strike="noStrike" dirty="0">
                <a:solidFill>
                  <a:srgbClr val="000000"/>
                </a:solidFill>
                <a:effectLst/>
                <a:latin typeface="Arial" panose="020B0604020202020204" pitchFamily="34" charset="0"/>
              </a:rPr>
              <a:t>Wordpress Page Editor</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plugin that needed evaluation was the page editor. With the modifications we wanted to do to the site, the vanilla Wordpress page editor was simply not sufficient. We ultimately chose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as that page editor had more features and had many tutorials across the internet.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8</a:t>
            </a:fld>
            <a:endParaRPr lang="en-US"/>
          </a:p>
        </p:txBody>
      </p:sp>
    </p:spTree>
    <p:extLst>
      <p:ext uri="{BB962C8B-B14F-4D97-AF65-F5344CB8AC3E}">
        <p14:creationId xmlns:p14="http://schemas.microsoft.com/office/powerpoint/2010/main" val="339659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2000"/>
              </a:spcBef>
              <a:spcAft>
                <a:spcPts val="600"/>
              </a:spcAft>
            </a:pPr>
            <a:r>
              <a:rPr lang="en-US" sz="1800" b="1" i="0" u="none" strike="noStrike" dirty="0">
                <a:solidFill>
                  <a:srgbClr val="000000"/>
                </a:solidFill>
                <a:effectLst/>
                <a:latin typeface="Arial" panose="020B0604020202020204" pitchFamily="34" charset="0"/>
              </a:rPr>
              <a:t>Hiking Page Template</a:t>
            </a:r>
            <a:endParaRPr lang="en-US" b="1"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I’ve also developed a template for the hiking page.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One of my roles in developing this template was evaluating the best </a:t>
            </a:r>
            <a:r>
              <a:rPr lang="en-US" sz="1800" b="0" i="0" u="none" strike="noStrike" dirty="0" err="1">
                <a:solidFill>
                  <a:srgbClr val="000000"/>
                </a:solidFill>
                <a:effectLst/>
                <a:latin typeface="Arial" panose="020B0604020202020204" pitchFamily="34" charset="0"/>
              </a:rPr>
              <a:t>topal</a:t>
            </a:r>
            <a:r>
              <a:rPr lang="en-US" sz="1800" b="0" i="0" u="none" strike="noStrike" dirty="0">
                <a:solidFill>
                  <a:srgbClr val="000000"/>
                </a:solidFill>
                <a:effectLst/>
                <a:latin typeface="Arial" panose="020B0604020202020204" pitchFamily="34" charset="0"/>
              </a:rPr>
              <a:t> maps. As a hiking page, it made the most sense for our maps to show some sort of topography to give the users a sense of the terrain and elevation changes that the simple elevation graph at the bottom of the map can’t reflect.</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Another aspect of the hiking page was the custom markers. Maps Marker Pro offers a large collection of custom markers which developers can download onto their maps. There are three types of markers on this map; pictures represented by a camera, campsites represented by a tent, and points of interest represented by an “</a:t>
            </a:r>
            <a:r>
              <a:rPr lang="en-US" sz="1800" b="0" i="0" u="none" strike="noStrike"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marker.</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For the maps, I also included various export functions which allow the user to download the trail map in a given file format.</a:t>
            </a:r>
          </a:p>
          <a:p>
            <a:pPr rtl="0">
              <a:spcBef>
                <a:spcPts val="0"/>
              </a:spcBef>
              <a:spcAft>
                <a:spcPts val="0"/>
              </a:spcAft>
            </a:pPr>
            <a:endParaRPr lang="en-US" dirty="0">
              <a:effectLst/>
            </a:endParaRPr>
          </a:p>
          <a:p>
            <a:pPr rtl="0">
              <a:spcBef>
                <a:spcPts val="2000"/>
              </a:spcBef>
              <a:spcAft>
                <a:spcPts val="600"/>
              </a:spcAft>
            </a:pPr>
            <a:r>
              <a:rPr lang="en-US" sz="1800" b="1" i="0" u="none" strike="noStrike" dirty="0">
                <a:solidFill>
                  <a:srgbClr val="000000"/>
                </a:solidFill>
                <a:effectLst/>
                <a:latin typeface="Arial" panose="020B0604020202020204" pitchFamily="34" charset="0"/>
              </a:rPr>
              <a:t>Master Map Template</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Markers were sourced through the same means as that for the Hiking Page. The hikes were put into 3 categories; 1-day hikes, 3-day hikes, and 7-day hikes. The three hiking categories had their own markers and distinct colors.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I’ve developed a legend for this map to serve as a means to identify what each marker on the master map means.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I implemented marker categorization by representing the map as 3 layers, one for each category, which enabled the categories to be filterable on the frontend.</a:t>
            </a:r>
          </a:p>
          <a:p>
            <a:pPr rtl="0">
              <a:spcBef>
                <a:spcPts val="0"/>
              </a:spcBef>
              <a:spcAft>
                <a:spcPts val="0"/>
              </a:spcAft>
            </a:pPr>
            <a:endParaRPr lang="en-US" dirty="0">
              <a:effectLst/>
            </a:endParaRPr>
          </a:p>
          <a:p>
            <a:pPr rtl="0">
              <a:spcBef>
                <a:spcPts val="2000"/>
              </a:spcBef>
              <a:spcAft>
                <a:spcPts val="600"/>
              </a:spcAft>
            </a:pPr>
            <a:r>
              <a:rPr lang="en-US" sz="1800" b="1" i="0" u="none" strike="noStrike" dirty="0">
                <a:solidFill>
                  <a:srgbClr val="000000"/>
                </a:solidFill>
                <a:effectLst/>
                <a:latin typeface="Arial" panose="020B0604020202020204" pitchFamily="34" charset="0"/>
              </a:rPr>
              <a:t>Organized Menus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I’ve also developed the header and footer menus of the site. The header and footer are represented as menus which are native features of the Wordpress editor. From there, I used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templates to make a header and footer from said menus. I’ve modified display rules so that the header turns into a hamburger menu when the user is on a mobile device, while the footer always displays all the links.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9</a:t>
            </a:fld>
            <a:endParaRPr lang="en-US"/>
          </a:p>
        </p:txBody>
      </p:sp>
    </p:spTree>
    <p:extLst>
      <p:ext uri="{BB962C8B-B14F-4D97-AF65-F5344CB8AC3E}">
        <p14:creationId xmlns:p14="http://schemas.microsoft.com/office/powerpoint/2010/main" val="133354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300"/>
              </a:spcAft>
            </a:pPr>
            <a:r>
              <a:rPr lang="en-US" sz="1800" b="1" i="0" u="none" strike="noStrike" dirty="0">
                <a:solidFill>
                  <a:srgbClr val="000000"/>
                </a:solidFill>
                <a:effectLst/>
                <a:latin typeface="Arial" panose="020B0604020202020204" pitchFamily="34" charset="0"/>
              </a:rPr>
              <a:t>Major Technical Contributions</a:t>
            </a:r>
            <a:endParaRPr lang="en-US" b="1"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Went beyond the gooey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editor and added CSS styling to fine-tune the website to what we want. (need some examples of that and how you implemented them)</a:t>
            </a:r>
            <a:endParaRPr lang="en-US" dirty="0">
              <a:effectLst/>
            </a:endParaRPr>
          </a:p>
          <a:p>
            <a:pPr rtl="0">
              <a:spcBef>
                <a:spcPts val="1800"/>
              </a:spcBef>
              <a:spcAft>
                <a:spcPts val="600"/>
              </a:spcAft>
            </a:pPr>
            <a:br>
              <a:rPr lang="en-US" b="1" dirty="0"/>
            </a:br>
            <a:r>
              <a:rPr lang="en-US" sz="1800" b="1" i="0" u="none" strike="noStrike" dirty="0">
                <a:solidFill>
                  <a:srgbClr val="000000"/>
                </a:solidFill>
                <a:effectLst/>
                <a:latin typeface="Arial" panose="020B0604020202020204" pitchFamily="34" charset="0"/>
              </a:rPr>
              <a:t>Fixed-width left column (hiking page)</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example is the fixed-width column for the hiking page, which was implemented in CSS. The left column was to be a fixed width while the right column would vary in accordance to the screen size.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This was done by customizing the CSS of the two columns. The left column was given a fixed width of 600px for desktop and tablet. The right column was given a width dynamically calculated by taking the width of the site content and subtracting 600px from that. That way, the right column changes size while the left column is always the same size.</a:t>
            </a:r>
            <a:endParaRPr lang="en-US" dirty="0">
              <a:effectLst/>
            </a:endParaRPr>
          </a:p>
          <a:p>
            <a:pPr rtl="0">
              <a:spcBef>
                <a:spcPts val="1800"/>
              </a:spcBef>
              <a:spcAft>
                <a:spcPts val="600"/>
              </a:spcAft>
            </a:pPr>
            <a:br>
              <a:rPr lang="en-US" b="1" dirty="0"/>
            </a:br>
            <a:r>
              <a:rPr lang="en-US" sz="1800" b="1" i="0" u="none" strike="noStrike" dirty="0">
                <a:solidFill>
                  <a:srgbClr val="000000"/>
                </a:solidFill>
                <a:effectLst/>
                <a:latin typeface="Arial" panose="020B0604020202020204" pitchFamily="34" charset="0"/>
              </a:rPr>
              <a:t>Customized tables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example of custom CSS I’ve implemented was the custom table for the primary tabs of the hiking page. This table had two columns, the left column being statistical information about the trail, while the right column had buttons which represented various features of the trail which were represented as buttons.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For the left column, I reduced the line spacing between the paragraphs so the table took up less space. I also added padding between the left side of the text and the border of the table.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For the buttons, I reduced their size by reducing their inner padding and font size. I also set them to not have the mouse become a pointer when hovering over them, as to not confuse the user. The buttons themselves aren’t meant to be clickable. They are just an aesthetic means of displaying data about the trail in question.</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These changes were made in the global CSS for the site.</a:t>
            </a:r>
            <a:endParaRPr lang="en-US" dirty="0">
              <a:effectLst/>
            </a:endParaRPr>
          </a:p>
          <a:p>
            <a:pPr rtl="0">
              <a:spcBef>
                <a:spcPts val="1800"/>
              </a:spcBef>
              <a:spcAft>
                <a:spcPts val="600"/>
              </a:spcAft>
            </a:pPr>
            <a:br>
              <a:rPr lang="en-US" b="1" dirty="0"/>
            </a:br>
            <a:r>
              <a:rPr lang="en-US" sz="1800" b="1" i="0" u="none" strike="noStrike" dirty="0">
                <a:solidFill>
                  <a:srgbClr val="000000"/>
                </a:solidFill>
                <a:effectLst/>
                <a:latin typeface="Arial" panose="020B0604020202020204" pitchFamily="34" charset="0"/>
              </a:rPr>
              <a:t>Customized margins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example of custom CSS I’ve implemented was custom margins.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In the hiking page, there is padding between the elements and the edges of the page as well as padding between elements themselves. All of that was achieved by going into</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One way of modifying the margin is by going into that element’s edit menu and specifying the margin or column gap.</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the padding between the columns and the page edges as well as the columns themselves, this was modified by going to the column’s edit menu and specifying the column gap. </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the padding underneath the master map, this was done by going to the element’s edit menu, going to “Advanced” and specifying the bottom margin.</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A notable example of this is within the primary and secondary tabs of the hiking page. These sections are scrollable and have a scrollbar on the right. However, This is due to the div housing the content extending to the scrollbar itself, which means that text can end up overlapping with it. My solution to this was adding padding to the right side of the div by going into its custom CSS, which gave space between where the div ended and where the scrollbar began.</a:t>
            </a:r>
            <a:endParaRPr lang="en-US" dirty="0">
              <a:effectLst/>
            </a:endParaRPr>
          </a:p>
          <a:p>
            <a:endParaRPr lang="en-US" dirty="0"/>
          </a:p>
          <a:p>
            <a:pPr rtl="0">
              <a:spcBef>
                <a:spcPts val="1800"/>
              </a:spcBef>
              <a:spcAft>
                <a:spcPts val="600"/>
              </a:spcAft>
            </a:pPr>
            <a:r>
              <a:rPr lang="en-US" sz="1800" b="1" i="0" u="none" strike="noStrike" dirty="0">
                <a:solidFill>
                  <a:srgbClr val="000000"/>
                </a:solidFill>
                <a:effectLst/>
                <a:latin typeface="Arial" panose="020B0604020202020204" pitchFamily="34" charset="0"/>
              </a:rPr>
              <a:t>Map Customization</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technical contribution was the map customization.</a:t>
            </a:r>
            <a:endParaRPr lang="en-US" dirty="0">
              <a:effectLst/>
            </a:endParaRPr>
          </a:p>
          <a:p>
            <a:pPr rtl="0">
              <a:spcBef>
                <a:spcPts val="1600"/>
              </a:spcBef>
              <a:spcAft>
                <a:spcPts val="400"/>
              </a:spcAft>
            </a:pPr>
            <a:br>
              <a:rPr lang="en-US" b="1" dirty="0"/>
            </a:br>
            <a:r>
              <a:rPr lang="en-US" sz="1800" b="1" i="0" u="none" strike="noStrike" dirty="0">
                <a:solidFill>
                  <a:srgbClr val="434343"/>
                </a:solidFill>
                <a:effectLst/>
                <a:latin typeface="Arial" panose="020B0604020202020204" pitchFamily="34" charset="0"/>
              </a:rPr>
              <a:t>Markers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part of it was the markers, specifically making them customizable and filterable.</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markers were customized by giving each category their own distinct marker. The symbols on the markers were intuitive for their intended category.</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markers were made filterable by putting each category on markers on a separate map and them including them all on the master map as layers.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Also figured out how to have polylines of multiple colors on trail maps in Maps Marker Pro. This is to be used as a means to distinguish trails from one another.</a:t>
            </a:r>
            <a:endParaRPr lang="en-US" dirty="0">
              <a:effectLst/>
            </a:endParaRPr>
          </a:p>
          <a:p>
            <a:pPr rtl="0">
              <a:spcBef>
                <a:spcPts val="1600"/>
              </a:spcBef>
              <a:spcAft>
                <a:spcPts val="400"/>
              </a:spcAft>
            </a:pPr>
            <a:br>
              <a:rPr lang="en-US" b="1" dirty="0"/>
            </a:br>
            <a:r>
              <a:rPr lang="en-US" sz="1800" b="1" i="0" u="none" strike="noStrike" dirty="0">
                <a:solidFill>
                  <a:srgbClr val="434343"/>
                </a:solidFill>
                <a:effectLst/>
                <a:latin typeface="Arial" panose="020B0604020202020204" pitchFamily="34" charset="0"/>
              </a:rPr>
              <a:t>Trail Customization</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part of the map customization is the trail customization.</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aspect of this was the file format. The trails were sourced from Google Earth Pro, which exported as </a:t>
            </a:r>
            <a:r>
              <a:rPr lang="en-US" sz="1800" b="0" i="0" u="none" strike="noStrike" dirty="0" err="1">
                <a:solidFill>
                  <a:srgbClr val="000000"/>
                </a:solidFill>
                <a:effectLst/>
                <a:latin typeface="Arial" panose="020B0604020202020204" pitchFamily="34" charset="0"/>
              </a:rPr>
              <a:t>kml</a:t>
            </a:r>
            <a:r>
              <a:rPr lang="en-US" sz="1800" b="0" i="0" u="none" strike="noStrike" dirty="0">
                <a:solidFill>
                  <a:srgbClr val="000000"/>
                </a:solidFill>
                <a:effectLst/>
                <a:latin typeface="Arial" panose="020B0604020202020204" pitchFamily="34" charset="0"/>
              </a:rPr>
              <a:t> files. However, they had to be converted to </a:t>
            </a:r>
            <a:r>
              <a:rPr lang="en-US" sz="1800" b="0" i="0" u="none" strike="noStrike" dirty="0" err="1">
                <a:solidFill>
                  <a:srgbClr val="000000"/>
                </a:solidFill>
                <a:effectLst/>
                <a:latin typeface="Arial" panose="020B0604020202020204" pitchFamily="34" charset="0"/>
              </a:rPr>
              <a:t>gpx</a:t>
            </a:r>
            <a:r>
              <a:rPr lang="en-US" sz="1800" b="0" i="0" u="none" strike="noStrike" dirty="0">
                <a:solidFill>
                  <a:srgbClr val="000000"/>
                </a:solidFill>
                <a:effectLst/>
                <a:latin typeface="Arial" panose="020B0604020202020204" pitchFamily="34" charset="0"/>
              </a:rPr>
              <a:t> files to work with the Maps Marker Pro plugin. The 3rd party site we used to perform the conversion also provided elevation data to these files.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Additionally, I figured out how to colorize the trails on the map. This is done by going into the </a:t>
            </a:r>
            <a:r>
              <a:rPr lang="en-US" sz="1800" b="0" i="0" u="none" strike="noStrike" dirty="0" err="1">
                <a:solidFill>
                  <a:srgbClr val="000000"/>
                </a:solidFill>
                <a:effectLst/>
                <a:latin typeface="Arial" panose="020B0604020202020204" pitchFamily="34" charset="0"/>
              </a:rPr>
              <a:t>gpx</a:t>
            </a:r>
            <a:r>
              <a:rPr lang="en-US" sz="1800" b="0" i="0" u="none" strike="noStrike" dirty="0">
                <a:solidFill>
                  <a:srgbClr val="000000"/>
                </a:solidFill>
                <a:effectLst/>
                <a:latin typeface="Arial" panose="020B0604020202020204" pitchFamily="34" charset="0"/>
              </a:rPr>
              <a:t> file in question and specifying the color of that trail by adding it to that part of the file.</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trails themselves are labeled from code within the name tag of the given track segment.</a:t>
            </a:r>
            <a:endParaRPr lang="en-US" dirty="0">
              <a:effectLst/>
            </a:endParaRPr>
          </a:p>
          <a:p>
            <a:pPr rtl="0">
              <a:spcBef>
                <a:spcPts val="0"/>
              </a:spcBef>
              <a:spcAft>
                <a:spcPts val="0"/>
              </a:spcAft>
            </a:pPr>
            <a:br>
              <a:rPr lang="en-US" dirty="0"/>
            </a:br>
            <a:br>
              <a:rPr lang="en-US" dirty="0"/>
            </a:br>
            <a:r>
              <a:rPr lang="en-US" sz="1800" b="0" i="0" u="none" strike="noStrike" dirty="0">
                <a:solidFill>
                  <a:srgbClr val="000000"/>
                </a:solidFill>
                <a:effectLst/>
                <a:latin typeface="Arial" panose="020B0604020202020204" pitchFamily="34" charset="0"/>
              </a:rPr>
              <a:t>Gave valuable input to what plugins we can use for various aspects of the site.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Evaluated options for different media file manager plugins. Settled on </a:t>
            </a:r>
            <a:r>
              <a:rPr lang="en-US" sz="1800" b="0" i="0" u="none" strike="noStrike" dirty="0" err="1">
                <a:solidFill>
                  <a:srgbClr val="000000"/>
                </a:solidFill>
                <a:effectLst/>
                <a:latin typeface="Arial" panose="020B0604020202020204" pitchFamily="34" charset="0"/>
              </a:rPr>
              <a:t>Happyfiles</a:t>
            </a:r>
            <a:r>
              <a:rPr lang="en-US" sz="1800" b="0" i="0" u="none" strike="noStrike" dirty="0">
                <a:solidFill>
                  <a:srgbClr val="000000"/>
                </a:solidFill>
                <a:effectLst/>
                <a:latin typeface="Arial" panose="020B0604020202020204" pitchFamily="34" charset="0"/>
              </a:rPr>
              <a:t>, as it had all the features we needed whilst being less expensive than other options.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Evaluated options for Wordpress site editors. Settled on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as it offered the most features, was easiest to use, and had many tutorials for various aspects of site customization.</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Evaluated different mapping plugins for the site.</a:t>
            </a:r>
            <a:endParaRPr lang="en-US"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10</a:t>
            </a:fld>
            <a:endParaRPr lang="en-US"/>
          </a:p>
        </p:txBody>
      </p:sp>
    </p:spTree>
    <p:extLst>
      <p:ext uri="{BB962C8B-B14F-4D97-AF65-F5344CB8AC3E}">
        <p14:creationId xmlns:p14="http://schemas.microsoft.com/office/powerpoint/2010/main" val="33028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2000"/>
              </a:spcBef>
              <a:spcAft>
                <a:spcPts val="600"/>
              </a:spcAft>
            </a:pPr>
            <a:r>
              <a:rPr lang="en-US" sz="1800" b="1" i="0" u="none" strike="noStrike" dirty="0">
                <a:solidFill>
                  <a:srgbClr val="000000"/>
                </a:solidFill>
                <a:effectLst/>
                <a:latin typeface="Arial" panose="020B0604020202020204" pitchFamily="34" charset="0"/>
              </a:rPr>
              <a:t>Implemented 21 features (give 5 examples)</a:t>
            </a:r>
            <a:endParaRPr lang="en-US" b="1" dirty="0">
              <a:effectLst/>
            </a:endParaRPr>
          </a:p>
          <a:p>
            <a:pPr rtl="0">
              <a:spcBef>
                <a:spcPts val="0"/>
              </a:spcBef>
              <a:spcAft>
                <a:spcPts val="0"/>
              </a:spcAft>
            </a:pPr>
            <a:br>
              <a:rPr lang="en-US" b="1" dirty="0"/>
            </a:br>
            <a:r>
              <a:rPr lang="en-US" sz="1800" b="1" i="0" u="none" strike="noStrike" dirty="0">
                <a:solidFill>
                  <a:srgbClr val="000000"/>
                </a:solidFill>
                <a:effectLst/>
                <a:latin typeface="Arial" panose="020B0604020202020204" pitchFamily="34" charset="0"/>
              </a:rPr>
              <a:t>Landing Page Hero Image</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major features I've implemented for the site was the landing page hero image. It was very important to get the styling exactly right as this is the first page users will see. Specifically, a different image appears whenever the page is reloaded and the background image should only go as far down as the “Recent Posts” text. Images were selected to provide property contrast between the white text and the background image. Another aspect of this component was that the aspect ratio of the image must be maintained across all screen sizes. This was done by getting the image dimensions and setting the width to be the height multiplied by the aspect ratio of said image. This feature was implemented using </a:t>
            </a:r>
            <a:r>
              <a:rPr lang="en-US" sz="1800" b="0" i="0" u="none" strike="noStrike" dirty="0" err="1">
                <a:solidFill>
                  <a:srgbClr val="000000"/>
                </a:solidFill>
                <a:effectLst/>
                <a:latin typeface="Arial" panose="020B0604020202020204" pitchFamily="34" charset="0"/>
              </a:rPr>
              <a:t>Javascript</a:t>
            </a:r>
            <a:r>
              <a:rPr lang="en-US" sz="1800" b="0" i="0" u="none" strike="noStrike" dirty="0">
                <a:solidFill>
                  <a:srgbClr val="000000"/>
                </a:solidFill>
                <a:effectLst/>
                <a:latin typeface="Arial" panose="020B0604020202020204" pitchFamily="34" charset="0"/>
              </a:rPr>
              <a:t> and CSS within the “Custom Code” section of the admin menu for the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editor for the site.</a:t>
            </a:r>
            <a:endParaRPr lang="en-US" dirty="0">
              <a:effectLst/>
            </a:endParaRPr>
          </a:p>
          <a:p>
            <a:pPr rtl="0">
              <a:spcBef>
                <a:spcPts val="0"/>
              </a:spcBef>
              <a:spcAft>
                <a:spcPts val="0"/>
              </a:spcAft>
            </a:pPr>
            <a:br>
              <a:rPr lang="en-US" b="1" dirty="0"/>
            </a:br>
            <a:r>
              <a:rPr lang="en-US" sz="1800" b="1" i="0" u="none" strike="noStrike" dirty="0">
                <a:solidFill>
                  <a:srgbClr val="000000"/>
                </a:solidFill>
                <a:effectLst/>
                <a:latin typeface="Arial" panose="020B0604020202020204" pitchFamily="34" charset="0"/>
              </a:rPr>
              <a:t>Multiple trails on a single map</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feature I’ve implemented into the master map was having multiple trails be displayed and selectable on the master map. This is done by merging all the individual GPX files together into a single GPX file.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By default, Maps Marker Pro has a GPX control which allows the user to select which individual trail to display. I’ve turned this control off to give space for the filter control which allows the user to select which marker categories to display. This is used in combination with having each of the marker categories in their own separate maps which are included on the master map as layers.</a:t>
            </a:r>
            <a:endParaRPr lang="en-US" dirty="0">
              <a:effectLst/>
            </a:endParaRPr>
          </a:p>
          <a:p>
            <a:pPr rtl="0">
              <a:spcBef>
                <a:spcPts val="0"/>
              </a:spcBef>
              <a:spcAft>
                <a:spcPts val="0"/>
              </a:spcAft>
            </a:pPr>
            <a:br>
              <a:rPr lang="en-US" b="1" dirty="0"/>
            </a:br>
            <a:r>
              <a:rPr lang="en-US" sz="1800" b="1" i="0" u="none" strike="noStrike" dirty="0">
                <a:solidFill>
                  <a:srgbClr val="000000"/>
                </a:solidFill>
                <a:effectLst/>
                <a:latin typeface="Arial" panose="020B0604020202020204" pitchFamily="34" charset="0"/>
              </a:rPr>
              <a:t>Colorized Trails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feature I’ve implemented into the master map was the colorized trails. Each of the trails are colored as a means to distinguish them from one another. This is done by directly modifying the code in the </a:t>
            </a:r>
            <a:r>
              <a:rPr lang="en-US" sz="1800" b="0" i="0" u="none" strike="noStrike" dirty="0" err="1">
                <a:solidFill>
                  <a:srgbClr val="000000"/>
                </a:solidFill>
                <a:effectLst/>
                <a:latin typeface="Arial" panose="020B0604020202020204" pitchFamily="34" charset="0"/>
              </a:rPr>
              <a:t>gpx</a:t>
            </a:r>
            <a:r>
              <a:rPr lang="en-US" sz="1800" b="0" i="0" u="none" strike="noStrike" dirty="0">
                <a:solidFill>
                  <a:srgbClr val="000000"/>
                </a:solidFill>
                <a:effectLst/>
                <a:latin typeface="Arial" panose="020B0604020202020204" pitchFamily="34" charset="0"/>
              </a:rPr>
              <a:t> file. First, you add a namespace declaration for Maps Marker Pro to the header of the GPX file. Then, to change the color of the track in question, code specifying the color must be added within the track above the track segment tag. Finally, save your changes, upload the GPX file to wordpress, and choose that file to display on the map.</a:t>
            </a:r>
            <a:br>
              <a:rPr lang="en-US" dirty="0"/>
            </a:br>
            <a:br>
              <a:rPr lang="en-US" dirty="0"/>
            </a:br>
            <a:r>
              <a:rPr lang="en-US" sz="1800" b="1" i="0" u="none" strike="noStrike" dirty="0">
                <a:solidFill>
                  <a:srgbClr val="000000"/>
                </a:solidFill>
                <a:effectLst/>
                <a:latin typeface="Arial" panose="020B0604020202020204" pitchFamily="34" charset="0"/>
              </a:rPr>
              <a:t>Hiking Page</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 feature I’ve implemented for the Hiking Page was the</a:t>
            </a:r>
            <a:endParaRPr lang="en-US" dirty="0">
              <a:effectLst/>
            </a:endParaRPr>
          </a:p>
          <a:p>
            <a:pPr rtl="0">
              <a:spcBef>
                <a:spcPts val="2000"/>
              </a:spcBef>
              <a:spcAft>
                <a:spcPts val="600"/>
              </a:spcAft>
            </a:pPr>
            <a:endParaRPr lang="en-US" sz="1600" b="1" dirty="0"/>
          </a:p>
          <a:p>
            <a:pPr rtl="0">
              <a:spcBef>
                <a:spcPts val="2000"/>
              </a:spcBef>
              <a:spcAft>
                <a:spcPts val="600"/>
              </a:spcAft>
            </a:pPr>
            <a:endParaRPr lang="en-US" sz="1600" b="1" dirty="0"/>
          </a:p>
          <a:p>
            <a:pPr rtl="0">
              <a:spcBef>
                <a:spcPts val="2000"/>
              </a:spcBef>
              <a:spcAft>
                <a:spcPts val="600"/>
              </a:spcAft>
            </a:pPr>
            <a:br>
              <a:rPr lang="en-US" sz="1600" b="1" dirty="0"/>
            </a:br>
            <a:r>
              <a:rPr lang="en-US" sz="2400" b="1" i="0" u="none" strike="noStrike" dirty="0">
                <a:solidFill>
                  <a:srgbClr val="000000"/>
                </a:solidFill>
                <a:effectLst/>
                <a:latin typeface="Arial" panose="020B0604020202020204" pitchFamily="34" charset="0"/>
              </a:rPr>
              <a:t>Fixed 33 bugs (give 5 examples)</a:t>
            </a:r>
            <a:endParaRPr lang="en-US" sz="16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Some bugs were able to be addressed by modifying settings within the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editor, while others were addressed through more code-heavy means.</a:t>
            </a:r>
            <a:endParaRPr lang="en-US"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Removed search fields under maps</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bug I fixed was the search fields underneath the maps. By default, maps on Maps Marker Pro include a field where users can search for markers via a search bar to which markers following that search are displayed below. This was fixed by going into the “Maps Marker Pro” section of the Wordpress Dashboard, going to the map in question, and selecting “None” for the display settings for the Marker List.</a:t>
            </a:r>
            <a:endParaRPr lang="en-US"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Removed social media buttons</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One bug I fixed was eliminating the social media icons on the header. I couldn’t find an obvious way to do this natively on Wordpress so I came up with my own solution. First, I went to the header and right-clicked the social media buttons. Then, I clicked “Inspect Element” to view the live source code of the site. I navigated to where the div housing the export buttons was and took note of the class name. Then, I went into the Wordpress custom code for the site and set the div to be hidden via CSS.</a:t>
            </a:r>
            <a:endParaRPr lang="en-US"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Overhauled header and footer</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bug we encountered was when the hamburger menu stopped working. On the native </a:t>
            </a:r>
            <a:r>
              <a:rPr lang="en-US" sz="1800" b="0" i="0" u="none" strike="noStrike" dirty="0" err="1">
                <a:solidFill>
                  <a:srgbClr val="000000"/>
                </a:solidFill>
                <a:effectLst/>
                <a:latin typeface="Arial" panose="020B0604020202020204" pitchFamily="34" charset="0"/>
              </a:rPr>
              <a:t>Inspiro</a:t>
            </a:r>
            <a:r>
              <a:rPr lang="en-US" sz="1800" b="0" i="0" u="none" strike="noStrike" dirty="0">
                <a:solidFill>
                  <a:srgbClr val="000000"/>
                </a:solidFill>
                <a:effectLst/>
                <a:latin typeface="Arial" panose="020B0604020202020204" pitchFamily="34" charset="0"/>
              </a:rPr>
              <a:t> theme, the header turns into a hamburger menu on tablets and phones, but we wanted it so the header would only become a hamburger menu on mobile devices. After some time troubleshooting, we deduced that the theme didn’t provide enough customization for our needs. So, I used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to make a header and footer for the site. The added benefit of this was that the display settings of these menus can be modified easily. The header is set to turn into a hamburger menu when the user is on a phone while the footer never does so.</a:t>
            </a:r>
            <a:endParaRPr lang="en-US" dirty="0">
              <a:effectLst/>
            </a:endParaRPr>
          </a:p>
          <a:p>
            <a:pPr rtl="0">
              <a:spcBef>
                <a:spcPts val="0"/>
              </a:spcBef>
              <a:spcAft>
                <a:spcPts val="0"/>
              </a:spcAft>
            </a:pPr>
            <a:br>
              <a:rPr lang="en-US" dirty="0"/>
            </a:br>
            <a:r>
              <a:rPr lang="en-US" sz="1800" b="1" i="0" u="none" strike="noStrike" dirty="0">
                <a:solidFill>
                  <a:srgbClr val="000000"/>
                </a:solidFill>
                <a:effectLst/>
                <a:latin typeface="Arial" panose="020B0604020202020204" pitchFamily="34" charset="0"/>
              </a:rPr>
              <a:t>Fixed issue with duplicate header/footer</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Another bug we encountered was when duplicate headers and footers appeared on the site.</a:t>
            </a:r>
            <a:endParaRPr lang="en-US"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bug began occurring after I’ve implemented the custom header and footer. The first solution I found online involved addressing potentially faulty jQuery, so I downloaded a plugin for that. However, the plugin didn’t solve the issue. I solved the issue by regenerating the CSS files. This is done by going into the Tools menu of the </a:t>
            </a:r>
            <a:r>
              <a:rPr lang="en-US" sz="1800" b="0" i="0" u="none" strike="noStrike" dirty="0" err="1">
                <a:solidFill>
                  <a:srgbClr val="000000"/>
                </a:solidFill>
                <a:effectLst/>
                <a:latin typeface="Arial" panose="020B0604020202020204" pitchFamily="34" charset="0"/>
              </a:rPr>
              <a:t>Elementor</a:t>
            </a:r>
            <a:r>
              <a:rPr lang="en-US" sz="1800" b="0" i="0" u="none" strike="noStrike" dirty="0">
                <a:solidFill>
                  <a:srgbClr val="000000"/>
                </a:solidFill>
                <a:effectLst/>
                <a:latin typeface="Arial" panose="020B0604020202020204" pitchFamily="34" charset="0"/>
              </a:rPr>
              <a:t> plugin in the Admin menu.</a:t>
            </a:r>
            <a:endParaRPr lang="en-US" dirty="0">
              <a:effectLst/>
            </a:endParaRPr>
          </a:p>
          <a:p>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9D667E-B518-C141-BA24-F2895F2FF158}" type="slidenum">
              <a:rPr lang="en-US" smtClean="0"/>
              <a:t>11</a:t>
            </a:fld>
            <a:endParaRPr lang="en-US"/>
          </a:p>
        </p:txBody>
      </p:sp>
    </p:spTree>
    <p:extLst>
      <p:ext uri="{BB962C8B-B14F-4D97-AF65-F5344CB8AC3E}">
        <p14:creationId xmlns:p14="http://schemas.microsoft.com/office/powerpoint/2010/main" val="427628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9CF7426-2CC0-C54E-8E00-39B590A18FEE}" type="datetimeFigureOut">
              <a:rPr lang="en-US" smtClean="0"/>
              <a:t>9/8/22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19357023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CF7426-2CC0-C54E-8E00-39B590A18FEE}" type="datetimeFigureOut">
              <a:rPr lang="en-US" smtClean="0"/>
              <a:t>9/8/22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269650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CF7426-2CC0-C54E-8E00-39B590A18FEE}" type="datetimeFigureOut">
              <a:rPr lang="en-US" smtClean="0"/>
              <a:t>9/8/22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12089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CF7426-2CC0-C54E-8E00-39B590A18FEE}" type="datetimeFigureOut">
              <a:rPr lang="en-US" smtClean="0"/>
              <a:t>9/8/22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217262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9CF7426-2CC0-C54E-8E00-39B590A18FEE}" type="datetimeFigureOut">
              <a:rPr lang="en-US" smtClean="0"/>
              <a:t>9/8/22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7765096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9CF7426-2CC0-C54E-8E00-39B590A18FEE}" type="datetimeFigureOut">
              <a:rPr lang="en-US" smtClean="0"/>
              <a:t>9/8/22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3808579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9CF7426-2CC0-C54E-8E00-39B590A18FEE}" type="datetimeFigureOut">
              <a:rPr lang="en-US" smtClean="0"/>
              <a:t>9/8/22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1A3F1-8ED5-2A4C-A20C-A50F93ACA73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4206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CF7426-2CC0-C54E-8E00-39B590A18FEE}" type="datetimeFigureOut">
              <a:rPr lang="en-US" smtClean="0"/>
              <a:t>9/8/22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4019094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F7426-2CC0-C54E-8E00-39B590A18FEE}" type="datetimeFigureOut">
              <a:rPr lang="en-US" smtClean="0"/>
              <a:t>9/8/22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10342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9CF7426-2CC0-C54E-8E00-39B590A18FEE}" type="datetimeFigureOut">
              <a:rPr lang="en-US" smtClean="0"/>
              <a:t>9/8/22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406209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9CF7426-2CC0-C54E-8E00-39B590A18FEE}" type="datetimeFigureOut">
              <a:rPr lang="en-US" smtClean="0"/>
              <a:t>9/8/22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441A3F1-8ED5-2A4C-A20C-A50F93ACA73E}" type="slidenum">
              <a:rPr lang="en-US" smtClean="0"/>
              <a:t>‹#›</a:t>
            </a:fld>
            <a:endParaRPr lang="en-US"/>
          </a:p>
        </p:txBody>
      </p:sp>
    </p:spTree>
    <p:extLst>
      <p:ext uri="{BB962C8B-B14F-4D97-AF65-F5344CB8AC3E}">
        <p14:creationId xmlns:p14="http://schemas.microsoft.com/office/powerpoint/2010/main" val="1501115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9CF7426-2CC0-C54E-8E00-39B590A18FEE}" type="datetimeFigureOut">
              <a:rPr lang="en-US" smtClean="0"/>
              <a:t>9/8/22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441A3F1-8ED5-2A4C-A20C-A50F93ACA73E}" type="slidenum">
              <a:rPr lang="en-US" smtClean="0"/>
              <a:t>‹#›</a:t>
            </a:fld>
            <a:endParaRPr lang="en-US"/>
          </a:p>
        </p:txBody>
      </p:sp>
    </p:spTree>
    <p:extLst>
      <p:ext uri="{BB962C8B-B14F-4D97-AF65-F5344CB8AC3E}">
        <p14:creationId xmlns:p14="http://schemas.microsoft.com/office/powerpoint/2010/main" val="1449605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www.thehikinglife.com/" TargetMode="External"/><Relationship Id="rId5" Type="http://schemas.openxmlformats.org/officeDocument/2006/relationships/hyperlink" Target="https://socalhiker.net/" TargetMode="External"/><Relationship Id="rId4" Type="http://schemas.openxmlformats.org/officeDocument/2006/relationships/hyperlink" Target="https://hikingguy.com/"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0CED73-C3DA-D5C8-C2A3-FF2D7155FE74}"/>
              </a:ext>
            </a:extLst>
          </p:cNvPr>
          <p:cNvSpPr>
            <a:spLocks noGrp="1"/>
          </p:cNvSpPr>
          <p:nvPr>
            <p:ph type="subTitle" idx="1"/>
          </p:nvPr>
        </p:nvSpPr>
        <p:spPr>
          <a:xfrm>
            <a:off x="1432448" y="2475503"/>
            <a:ext cx="9144000" cy="1469588"/>
          </a:xfrm>
        </p:spPr>
        <p:txBody>
          <a:bodyPr>
            <a:normAutofit/>
          </a:bodyPr>
          <a:lstStyle/>
          <a:p>
            <a:r>
              <a:rPr lang="en-US" b="1" dirty="0"/>
              <a:t>Project Review</a:t>
            </a:r>
          </a:p>
          <a:p>
            <a:r>
              <a:rPr lang="en-US" dirty="0"/>
              <a:t>Jason Cockroft, Russell Elliott</a:t>
            </a:r>
          </a:p>
          <a:p>
            <a:r>
              <a:rPr lang="en-US" sz="1800" dirty="0"/>
              <a:t>August 31, 2022</a:t>
            </a:r>
          </a:p>
        </p:txBody>
      </p:sp>
      <p:pic>
        <p:nvPicPr>
          <p:cNvPr id="5" name="Picture 4">
            <a:extLst>
              <a:ext uri="{FF2B5EF4-FFF2-40B4-BE49-F238E27FC236}">
                <a16:creationId xmlns:a16="http://schemas.microsoft.com/office/drawing/2014/main" id="{3D476D59-522B-EDAD-808B-836D4C318323}"/>
              </a:ext>
            </a:extLst>
          </p:cNvPr>
          <p:cNvPicPr>
            <a:picLocks noChangeAspect="1"/>
          </p:cNvPicPr>
          <p:nvPr/>
        </p:nvPicPr>
        <p:blipFill>
          <a:blip r:embed="rId2">
            <a:duotone>
              <a:prstClr val="black"/>
              <a:srgbClr val="A6A6A6">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4795296" y="4176206"/>
            <a:ext cx="2601407" cy="2601407"/>
          </a:xfrm>
          <a:prstGeom prst="rect">
            <a:avLst/>
          </a:prstGeom>
        </p:spPr>
      </p:pic>
      <p:sp>
        <p:nvSpPr>
          <p:cNvPr id="8" name="TextBox 7">
            <a:extLst>
              <a:ext uri="{FF2B5EF4-FFF2-40B4-BE49-F238E27FC236}">
                <a16:creationId xmlns:a16="http://schemas.microsoft.com/office/drawing/2014/main" id="{CB52D900-D4DF-0089-C411-B1E2A39B53AC}"/>
              </a:ext>
            </a:extLst>
          </p:cNvPr>
          <p:cNvSpPr txBox="1"/>
          <p:nvPr/>
        </p:nvSpPr>
        <p:spPr>
          <a:xfrm>
            <a:off x="3862464" y="665019"/>
            <a:ext cx="7068477" cy="923330"/>
          </a:xfrm>
          <a:prstGeom prst="rect">
            <a:avLst/>
          </a:prstGeom>
          <a:noFill/>
        </p:spPr>
        <p:txBody>
          <a:bodyPr wrap="square" rtlCol="0">
            <a:spAutoFit/>
          </a:bodyPr>
          <a:lstStyle/>
          <a:p>
            <a:r>
              <a:rPr lang="en-US" sz="5400" dirty="0">
                <a:solidFill>
                  <a:schemeClr val="bg1"/>
                </a:solidFill>
              </a:rPr>
              <a:t>SierraHiking.net</a:t>
            </a:r>
          </a:p>
        </p:txBody>
      </p:sp>
    </p:spTree>
    <p:extLst>
      <p:ext uri="{BB962C8B-B14F-4D97-AF65-F5344CB8AC3E}">
        <p14:creationId xmlns:p14="http://schemas.microsoft.com/office/powerpoint/2010/main" val="1130985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          Internship:  Major Technical Contributions</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923330"/>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1115367" y="1681113"/>
            <a:ext cx="11625940" cy="6186309"/>
          </a:xfrm>
          <a:prstGeom prst="rect">
            <a:avLst/>
          </a:prstGeom>
          <a:noFill/>
        </p:spPr>
        <p:txBody>
          <a:bodyPr wrap="square" rtlCol="0">
            <a:spAutoFit/>
          </a:bodyPr>
          <a:lstStyle/>
          <a:p>
            <a:pPr rtl="0">
              <a:spcBef>
                <a:spcPts val="0"/>
              </a:spcBef>
              <a:spcAft>
                <a:spcPts val="1200"/>
              </a:spcAft>
            </a:pPr>
            <a:r>
              <a:rPr lang="en-US" sz="2800" b="0" i="0" u="none" strike="noStrike" dirty="0">
                <a:solidFill>
                  <a:srgbClr val="595959"/>
                </a:solidFill>
                <a:effectLst/>
                <a:latin typeface="Arial" panose="020B0604020202020204" pitchFamily="34" charset="0"/>
              </a:rPr>
              <a:t>Site Layout Customization</a:t>
            </a:r>
            <a:endParaRPr lang="en-US" sz="2800" dirty="0">
              <a:effectLst/>
            </a:endParaRPr>
          </a:p>
          <a:p>
            <a:pPr rtl="0" fontAlgn="base">
              <a:spcBef>
                <a:spcPts val="0"/>
              </a:spcBef>
              <a:spcAft>
                <a:spcPts val="0"/>
              </a:spcAft>
              <a:buFont typeface="Arial" panose="020B0604020202020204" pitchFamily="34" charset="0"/>
              <a:buChar char="•"/>
            </a:pPr>
            <a:r>
              <a:rPr lang="en-US" sz="2800" b="0" i="0" u="none" strike="noStrike" dirty="0">
                <a:solidFill>
                  <a:srgbClr val="595959"/>
                </a:solidFill>
                <a:effectLst/>
                <a:latin typeface="Arial" panose="020B0604020202020204" pitchFamily="34" charset="0"/>
              </a:rPr>
              <a:t>Went beyond gooey </a:t>
            </a:r>
            <a:r>
              <a:rPr lang="en-US" sz="2800" b="0" i="0" u="none" strike="noStrike" dirty="0" err="1">
                <a:solidFill>
                  <a:srgbClr val="595959"/>
                </a:solidFill>
                <a:effectLst/>
                <a:latin typeface="Arial" panose="020B0604020202020204" pitchFamily="34" charset="0"/>
              </a:rPr>
              <a:t>Elementor</a:t>
            </a:r>
            <a:r>
              <a:rPr lang="en-US" sz="2800" b="0" i="0" u="none" strike="noStrike" dirty="0">
                <a:solidFill>
                  <a:srgbClr val="595959"/>
                </a:solidFill>
                <a:effectLst/>
                <a:latin typeface="Arial" panose="020B0604020202020204" pitchFamily="34" charset="0"/>
              </a:rPr>
              <a:t> editor; added custom CSS styling</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Fixed-width left column (Hiking Page)</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Customized Tables</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Customized Margins</a:t>
            </a:r>
          </a:p>
          <a:p>
            <a:pPr rtl="0">
              <a:spcBef>
                <a:spcPts val="0"/>
              </a:spcBef>
              <a:spcAft>
                <a:spcPts val="1200"/>
              </a:spcAft>
            </a:pPr>
            <a:r>
              <a:rPr lang="en-US" sz="2800" b="0" i="0" u="none" strike="noStrike" dirty="0">
                <a:solidFill>
                  <a:srgbClr val="595959"/>
                </a:solidFill>
                <a:effectLst/>
                <a:latin typeface="Arial" panose="020B0604020202020204" pitchFamily="34" charset="0"/>
              </a:rPr>
              <a:t>Map Customization</a:t>
            </a:r>
            <a:endParaRPr lang="en-US" sz="2800" dirty="0">
              <a:effectLst/>
            </a:endParaRPr>
          </a:p>
          <a:p>
            <a:pPr rtl="0" fontAlgn="base">
              <a:spcBef>
                <a:spcPts val="0"/>
              </a:spcBef>
              <a:spcAft>
                <a:spcPts val="0"/>
              </a:spcAft>
              <a:buFont typeface="Arial" panose="020B0604020202020204" pitchFamily="34" charset="0"/>
              <a:buChar char="•"/>
            </a:pPr>
            <a:r>
              <a:rPr lang="en-US" sz="2800" b="0" i="0" u="none" strike="noStrike" dirty="0">
                <a:solidFill>
                  <a:srgbClr val="595959"/>
                </a:solidFill>
                <a:effectLst/>
                <a:latin typeface="Arial" panose="020B0604020202020204" pitchFamily="34" charset="0"/>
              </a:rPr>
              <a:t>Markers</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Customized</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Filterable</a:t>
            </a:r>
          </a:p>
          <a:p>
            <a:pPr rtl="0" fontAlgn="base">
              <a:spcBef>
                <a:spcPts val="0"/>
              </a:spcBef>
              <a:spcAft>
                <a:spcPts val="0"/>
              </a:spcAft>
              <a:buFont typeface="Arial" panose="020B0604020202020204" pitchFamily="34" charset="0"/>
              <a:buChar char="•"/>
            </a:pPr>
            <a:r>
              <a:rPr lang="en-US" sz="2800" b="0" i="0" u="none" strike="noStrike" dirty="0">
                <a:solidFill>
                  <a:srgbClr val="595959"/>
                </a:solidFill>
                <a:effectLst/>
                <a:latin typeface="Arial" panose="020B0604020202020204" pitchFamily="34" charset="0"/>
              </a:rPr>
              <a:t>Trail Customization</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File Format (</a:t>
            </a:r>
            <a:r>
              <a:rPr lang="en-US" sz="2000" b="0" i="0" u="none" strike="noStrike" dirty="0" err="1">
                <a:solidFill>
                  <a:srgbClr val="595959"/>
                </a:solidFill>
                <a:effectLst/>
                <a:latin typeface="Arial" panose="020B0604020202020204" pitchFamily="34" charset="0"/>
              </a:rPr>
              <a:t>kml</a:t>
            </a:r>
            <a:r>
              <a:rPr lang="en-US" sz="2000" b="0" i="0" u="none" strike="noStrike" dirty="0">
                <a:solidFill>
                  <a:srgbClr val="595959"/>
                </a:solidFill>
                <a:effectLst/>
                <a:latin typeface="Arial" panose="020B0604020202020204" pitchFamily="34" charset="0"/>
              </a:rPr>
              <a:t> -&gt; </a:t>
            </a:r>
            <a:r>
              <a:rPr lang="en-US" sz="2000" b="0" i="0" u="none" strike="noStrike" dirty="0" err="1">
                <a:solidFill>
                  <a:srgbClr val="595959"/>
                </a:solidFill>
                <a:effectLst/>
                <a:latin typeface="Arial" panose="020B0604020202020204" pitchFamily="34" charset="0"/>
              </a:rPr>
              <a:t>gpx</a:t>
            </a:r>
            <a:r>
              <a:rPr lang="en-US" sz="2000" b="0" i="0" u="none" strike="noStrike" dirty="0">
                <a:solidFill>
                  <a:srgbClr val="595959"/>
                </a:solidFill>
                <a:effectLst/>
                <a:latin typeface="Arial" panose="020B0604020202020204" pitchFamily="34" charset="0"/>
              </a:rPr>
              <a:t>)</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595959"/>
                </a:solidFill>
                <a:effectLst/>
                <a:latin typeface="Arial" panose="020B0604020202020204" pitchFamily="34" charset="0"/>
              </a:rPr>
              <a:t>Colorization and Labeling</a:t>
            </a:r>
          </a:p>
          <a:p>
            <a:endParaRPr lang="en-US" sz="4800" dirty="0">
              <a:effectLst/>
            </a:endParaRPr>
          </a:p>
          <a:p>
            <a:endParaRPr lang="en-US" dirty="0"/>
          </a:p>
        </p:txBody>
      </p:sp>
    </p:spTree>
    <p:extLst>
      <p:ext uri="{BB962C8B-B14F-4D97-AF65-F5344CB8AC3E}">
        <p14:creationId xmlns:p14="http://schemas.microsoft.com/office/powerpoint/2010/main" val="224418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Internship: Bugs Features</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923330"/>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1115367" y="1841242"/>
            <a:ext cx="9462515" cy="4585871"/>
          </a:xfrm>
          <a:prstGeom prst="rect">
            <a:avLst/>
          </a:prstGeom>
          <a:noFill/>
        </p:spPr>
        <p:txBody>
          <a:bodyPr wrap="square" rtlCol="0">
            <a:spAutoFit/>
          </a:bodyPr>
          <a:lstStyle/>
          <a:p>
            <a:pPr rtl="0">
              <a:spcBef>
                <a:spcPts val="0"/>
              </a:spcBef>
              <a:spcAft>
                <a:spcPts val="1200"/>
              </a:spcAft>
            </a:pPr>
            <a:r>
              <a:rPr lang="en-US" sz="2800" b="0" i="0" u="none" strike="noStrike" dirty="0">
                <a:solidFill>
                  <a:srgbClr val="595959"/>
                </a:solidFill>
                <a:effectLst/>
                <a:latin typeface="Arial" panose="020B0604020202020204" pitchFamily="34" charset="0"/>
              </a:rPr>
              <a:t>Implemented 21 features</a:t>
            </a:r>
            <a:endParaRPr lang="en-US" sz="2800" dirty="0">
              <a:effectLst/>
            </a:endParaRPr>
          </a:p>
          <a:p>
            <a:pPr lvl="1" fontAlgn="base">
              <a:buFont typeface="Arial" panose="020B0604020202020204" pitchFamily="34" charset="0"/>
              <a:buChar char="•"/>
            </a:pPr>
            <a:r>
              <a:rPr lang="en-US" sz="2400" b="0" i="0" u="none" strike="noStrike" dirty="0">
                <a:solidFill>
                  <a:srgbClr val="595959"/>
                </a:solidFill>
                <a:effectLst/>
                <a:latin typeface="Arial" panose="020B0604020202020204" pitchFamily="34" charset="0"/>
              </a:rPr>
              <a:t>Landing page hero image</a:t>
            </a:r>
          </a:p>
          <a:p>
            <a:pPr lvl="1" fontAlgn="base">
              <a:buFont typeface="Arial" panose="020B0604020202020204" pitchFamily="34" charset="0"/>
              <a:buChar char="•"/>
            </a:pPr>
            <a:r>
              <a:rPr lang="en-US" sz="2400" b="0" i="0" u="none" strike="noStrike" dirty="0">
                <a:solidFill>
                  <a:srgbClr val="595959"/>
                </a:solidFill>
                <a:effectLst/>
                <a:latin typeface="Arial" panose="020B0604020202020204" pitchFamily="34" charset="0"/>
              </a:rPr>
              <a:t>Multiple trails on a single map</a:t>
            </a:r>
          </a:p>
          <a:p>
            <a:pPr lvl="1" fontAlgn="base">
              <a:spcAft>
                <a:spcPts val="120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Colorized Trails</a:t>
            </a:r>
          </a:p>
          <a:p>
            <a:pPr rtl="0">
              <a:spcBef>
                <a:spcPts val="0"/>
              </a:spcBef>
              <a:spcAft>
                <a:spcPts val="1200"/>
              </a:spcAft>
            </a:pPr>
            <a:r>
              <a:rPr lang="en-US" sz="2800" b="0" i="0" u="none" strike="noStrike" dirty="0">
                <a:solidFill>
                  <a:srgbClr val="595959"/>
                </a:solidFill>
                <a:effectLst/>
                <a:latin typeface="Arial" panose="020B0604020202020204" pitchFamily="34" charset="0"/>
              </a:rPr>
              <a:t>Fixed 33 bugs</a:t>
            </a:r>
            <a:endParaRPr lang="en-US" sz="2800" dirty="0">
              <a:effectLst/>
            </a:endParaRPr>
          </a:p>
          <a:p>
            <a:pPr lvl="1" fontAlgn="base">
              <a:buFont typeface="Arial" panose="020B0604020202020204" pitchFamily="34" charset="0"/>
              <a:buChar char="•"/>
            </a:pPr>
            <a:r>
              <a:rPr lang="en-US" sz="2400" b="0" i="0" u="none" strike="noStrike" dirty="0">
                <a:solidFill>
                  <a:srgbClr val="595959"/>
                </a:solidFill>
                <a:effectLst/>
                <a:latin typeface="Arial" panose="020B0604020202020204" pitchFamily="34" charset="0"/>
              </a:rPr>
              <a:t>Removed search fields under maps</a:t>
            </a:r>
          </a:p>
          <a:p>
            <a:pPr lvl="1" fontAlgn="base">
              <a:buFont typeface="Arial" panose="020B0604020202020204" pitchFamily="34" charset="0"/>
              <a:buChar char="•"/>
            </a:pPr>
            <a:r>
              <a:rPr lang="en-US" sz="2400" b="0" i="0" u="none" strike="noStrike" dirty="0">
                <a:solidFill>
                  <a:srgbClr val="595959"/>
                </a:solidFill>
                <a:effectLst/>
                <a:latin typeface="Arial" panose="020B0604020202020204" pitchFamily="34" charset="0"/>
              </a:rPr>
              <a:t>Removed social media icons</a:t>
            </a:r>
          </a:p>
          <a:p>
            <a:pPr lvl="1" fontAlgn="base">
              <a:spcAft>
                <a:spcPts val="120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Overhauled header and footer</a:t>
            </a:r>
          </a:p>
          <a:p>
            <a:pPr lvl="1" fontAlgn="base">
              <a:spcAft>
                <a:spcPts val="120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Fixed issue with duplicate header and footer</a:t>
            </a:r>
          </a:p>
          <a:p>
            <a:endParaRPr lang="en-US" dirty="0"/>
          </a:p>
        </p:txBody>
      </p:sp>
    </p:spTree>
    <p:extLst>
      <p:ext uri="{BB962C8B-B14F-4D97-AF65-F5344CB8AC3E}">
        <p14:creationId xmlns:p14="http://schemas.microsoft.com/office/powerpoint/2010/main" val="137127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Personas: Advanced Hiker</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Willis</a:t>
            </a:r>
            <a:r>
              <a:rPr lang="en-US" dirty="0">
                <a:solidFill>
                  <a:schemeClr val="accent3"/>
                </a:solidFill>
              </a:rPr>
              <a:t> </a:t>
            </a:r>
            <a:r>
              <a:rPr lang="en-US" dirty="0"/>
              <a:t>- 2o years experience.   Track my hikes in Word file.  Looking to record and share my hikes with limited group.  Use Garmin &amp; Cal Topo.   Not a fan of Facebook.  Wants to share routes, photos, &amp; insights.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C00000"/>
                </a:solidFill>
              </a:rPr>
              <a:t>Ryan</a:t>
            </a:r>
            <a:r>
              <a:rPr lang="en-US" dirty="0"/>
              <a:t> - Stepping up recreational hiker.   10 years experience.  Mostly single night overnights, some extended weekend hikes.  Want to tackle a week-long hike next summer.    What trails?  How should I prepare?  I’m leading a group of friends.   How do I prepare the group?  Can a site help me communicate to the group?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C00000"/>
                </a:solidFill>
              </a:rPr>
              <a:t>Jeana</a:t>
            </a:r>
            <a:r>
              <a:rPr lang="en-US" dirty="0"/>
              <a:t> - Runs a nursery in Mariposa.   Has a hobby classifying Yosemite flowers.   Treks with a regular group of enthusiasts to photograph and classify wildflowers.   Would like to have a website to share what &amp; where we discovered.   Would like to communicate to the group before &amp; after hike. </a:t>
            </a:r>
          </a:p>
          <a:p>
            <a:endParaRPr lang="en-US" dirty="0"/>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pic>
        <p:nvPicPr>
          <p:cNvPr id="6" name="Picture 5">
            <a:extLst>
              <a:ext uri="{FF2B5EF4-FFF2-40B4-BE49-F238E27FC236}">
                <a16:creationId xmlns:a16="http://schemas.microsoft.com/office/drawing/2014/main" id="{A0583EB0-F8D2-F3BC-4E54-4CD6C4FFE652}"/>
              </a:ext>
            </a:extLst>
          </p:cNvPr>
          <p:cNvPicPr>
            <a:picLocks noChangeAspect="1"/>
          </p:cNvPicPr>
          <p:nvPr/>
        </p:nvPicPr>
        <p:blipFill>
          <a:blip r:embed="rId4"/>
          <a:stretch>
            <a:fillRect/>
          </a:stretch>
        </p:blipFill>
        <p:spPr>
          <a:xfrm>
            <a:off x="357057" y="1653401"/>
            <a:ext cx="970496" cy="905943"/>
          </a:xfrm>
          <a:prstGeom prst="rect">
            <a:avLst/>
          </a:prstGeom>
        </p:spPr>
      </p:pic>
      <p:pic>
        <p:nvPicPr>
          <p:cNvPr id="9" name="Picture 8">
            <a:extLst>
              <a:ext uri="{FF2B5EF4-FFF2-40B4-BE49-F238E27FC236}">
                <a16:creationId xmlns:a16="http://schemas.microsoft.com/office/drawing/2014/main" id="{512AC168-3545-AC9D-F68E-DB22F61E00A1}"/>
              </a:ext>
            </a:extLst>
          </p:cNvPr>
          <p:cNvPicPr>
            <a:picLocks noChangeAspect="1"/>
          </p:cNvPicPr>
          <p:nvPr/>
        </p:nvPicPr>
        <p:blipFill>
          <a:blip r:embed="rId5"/>
          <a:stretch>
            <a:fillRect/>
          </a:stretch>
        </p:blipFill>
        <p:spPr>
          <a:xfrm>
            <a:off x="336099" y="2725152"/>
            <a:ext cx="991453" cy="902768"/>
          </a:xfrm>
          <a:prstGeom prst="rect">
            <a:avLst/>
          </a:prstGeom>
        </p:spPr>
      </p:pic>
      <p:pic>
        <p:nvPicPr>
          <p:cNvPr id="11" name="Picture 10">
            <a:extLst>
              <a:ext uri="{FF2B5EF4-FFF2-40B4-BE49-F238E27FC236}">
                <a16:creationId xmlns:a16="http://schemas.microsoft.com/office/drawing/2014/main" id="{50DC79E5-CA62-9466-9F56-F5C92D8578BC}"/>
              </a:ext>
            </a:extLst>
          </p:cNvPr>
          <p:cNvPicPr>
            <a:picLocks noChangeAspect="1"/>
          </p:cNvPicPr>
          <p:nvPr/>
        </p:nvPicPr>
        <p:blipFill>
          <a:blip r:embed="rId6"/>
          <a:stretch>
            <a:fillRect/>
          </a:stretch>
        </p:blipFill>
        <p:spPr>
          <a:xfrm>
            <a:off x="357056" y="3824318"/>
            <a:ext cx="978933" cy="902769"/>
          </a:xfrm>
          <a:prstGeom prst="rect">
            <a:avLst/>
          </a:prstGeom>
        </p:spPr>
      </p:pic>
    </p:spTree>
    <p:extLst>
      <p:ext uri="{BB962C8B-B14F-4D97-AF65-F5344CB8AC3E}">
        <p14:creationId xmlns:p14="http://schemas.microsoft.com/office/powerpoint/2010/main" val="338682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Personas: outdoor professional</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Doug</a:t>
            </a:r>
            <a:r>
              <a:rPr lang="en-US" dirty="0"/>
              <a:t> - Sierra Trail Guide.  Offers 4 and 7 day hikes near Bishop, CA.   Looking to grow his business.  Has a lot of experience hiking in early and late seasons.   Eager to share experiences preparing his favorite beef stroganoff camp meal as well as how to cross Bishop Creek in early spring.   Looking to direct traffic to his Facebook page or email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C00000"/>
                </a:solidFill>
              </a:rPr>
              <a:t>Vanessa</a:t>
            </a:r>
            <a:r>
              <a:rPr lang="en-US" dirty="0"/>
              <a:t> - Outdoor Equipment Designer.  A hiking enthusiast that would like to reach out to the community to test and promote her ideas.   Designed a new 1-lbs camp chair.  Like to receive feedback on it’s practicality.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C00000"/>
                </a:solidFill>
              </a:rPr>
              <a:t>Zach</a:t>
            </a:r>
            <a:r>
              <a:rPr lang="en-US" dirty="0"/>
              <a:t> - Contract CalFire Cartographer.   Sells his maps to CalFire.  Has own subscription based website.  Worked earlier at CalFire.  Has tons of insights on the struggles of fight forest fires.  Would be interested in participating in discussions on wild-fires if it could drive more traffic to his site.</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pic>
        <p:nvPicPr>
          <p:cNvPr id="6" name="Picture 5">
            <a:extLst>
              <a:ext uri="{FF2B5EF4-FFF2-40B4-BE49-F238E27FC236}">
                <a16:creationId xmlns:a16="http://schemas.microsoft.com/office/drawing/2014/main" id="{DAB39EA5-CD7B-E352-BC5F-B207590F12A7}"/>
              </a:ext>
            </a:extLst>
          </p:cNvPr>
          <p:cNvPicPr>
            <a:picLocks noChangeAspect="1"/>
          </p:cNvPicPr>
          <p:nvPr/>
        </p:nvPicPr>
        <p:blipFill>
          <a:blip r:embed="rId4"/>
          <a:stretch>
            <a:fillRect/>
          </a:stretch>
        </p:blipFill>
        <p:spPr>
          <a:xfrm>
            <a:off x="255472" y="1712853"/>
            <a:ext cx="1054357" cy="1015626"/>
          </a:xfrm>
          <a:prstGeom prst="rect">
            <a:avLst/>
          </a:prstGeom>
        </p:spPr>
      </p:pic>
      <p:pic>
        <p:nvPicPr>
          <p:cNvPr id="8" name="Picture 7">
            <a:extLst>
              <a:ext uri="{FF2B5EF4-FFF2-40B4-BE49-F238E27FC236}">
                <a16:creationId xmlns:a16="http://schemas.microsoft.com/office/drawing/2014/main" id="{5F697BEE-5C6A-D487-97B3-C81AB9192C98}"/>
              </a:ext>
            </a:extLst>
          </p:cNvPr>
          <p:cNvPicPr>
            <a:picLocks noChangeAspect="1"/>
          </p:cNvPicPr>
          <p:nvPr/>
        </p:nvPicPr>
        <p:blipFill>
          <a:blip r:embed="rId5"/>
          <a:stretch>
            <a:fillRect/>
          </a:stretch>
        </p:blipFill>
        <p:spPr>
          <a:xfrm>
            <a:off x="291402" y="4303491"/>
            <a:ext cx="1018427" cy="957370"/>
          </a:xfrm>
          <a:prstGeom prst="rect">
            <a:avLst/>
          </a:prstGeom>
        </p:spPr>
      </p:pic>
      <p:pic>
        <p:nvPicPr>
          <p:cNvPr id="10" name="Picture 9">
            <a:extLst>
              <a:ext uri="{FF2B5EF4-FFF2-40B4-BE49-F238E27FC236}">
                <a16:creationId xmlns:a16="http://schemas.microsoft.com/office/drawing/2014/main" id="{EF7311D7-BC3D-80CC-CAE2-A62EF1E22442}"/>
              </a:ext>
            </a:extLst>
          </p:cNvPr>
          <p:cNvPicPr>
            <a:picLocks noChangeAspect="1"/>
          </p:cNvPicPr>
          <p:nvPr/>
        </p:nvPicPr>
        <p:blipFill>
          <a:blip r:embed="rId6"/>
          <a:stretch>
            <a:fillRect/>
          </a:stretch>
        </p:blipFill>
        <p:spPr>
          <a:xfrm>
            <a:off x="274452" y="3042807"/>
            <a:ext cx="1035377" cy="924779"/>
          </a:xfrm>
          <a:prstGeom prst="rect">
            <a:avLst/>
          </a:prstGeom>
        </p:spPr>
      </p:pic>
    </p:spTree>
    <p:extLst>
      <p:ext uri="{BB962C8B-B14F-4D97-AF65-F5344CB8AC3E}">
        <p14:creationId xmlns:p14="http://schemas.microsoft.com/office/powerpoint/2010/main" val="237278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Demo: SierraHiking.net</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9233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pic>
        <p:nvPicPr>
          <p:cNvPr id="7" name="Picture 6">
            <a:extLst>
              <a:ext uri="{FF2B5EF4-FFF2-40B4-BE49-F238E27FC236}">
                <a16:creationId xmlns:a16="http://schemas.microsoft.com/office/drawing/2014/main" id="{006E3460-F197-FE12-C9AE-70455FF334F9}"/>
              </a:ext>
            </a:extLst>
          </p:cNvPr>
          <p:cNvPicPr>
            <a:picLocks noChangeAspect="1"/>
          </p:cNvPicPr>
          <p:nvPr/>
        </p:nvPicPr>
        <p:blipFill>
          <a:blip r:embed="rId4"/>
          <a:stretch>
            <a:fillRect/>
          </a:stretch>
        </p:blipFill>
        <p:spPr>
          <a:xfrm>
            <a:off x="2003286" y="1650387"/>
            <a:ext cx="2991064" cy="2145082"/>
          </a:xfrm>
          <a:prstGeom prst="rect">
            <a:avLst/>
          </a:prstGeom>
        </p:spPr>
      </p:pic>
      <p:pic>
        <p:nvPicPr>
          <p:cNvPr id="9" name="Picture 8">
            <a:extLst>
              <a:ext uri="{FF2B5EF4-FFF2-40B4-BE49-F238E27FC236}">
                <a16:creationId xmlns:a16="http://schemas.microsoft.com/office/drawing/2014/main" id="{468AFEB8-D8EC-0D54-F0E6-75BB214F98A9}"/>
              </a:ext>
            </a:extLst>
          </p:cNvPr>
          <p:cNvPicPr>
            <a:picLocks noChangeAspect="1"/>
          </p:cNvPicPr>
          <p:nvPr/>
        </p:nvPicPr>
        <p:blipFill>
          <a:blip r:embed="rId5"/>
          <a:stretch>
            <a:fillRect/>
          </a:stretch>
        </p:blipFill>
        <p:spPr>
          <a:xfrm>
            <a:off x="7365017" y="1681078"/>
            <a:ext cx="2991064" cy="2148258"/>
          </a:xfrm>
          <a:prstGeom prst="rect">
            <a:avLst/>
          </a:prstGeom>
        </p:spPr>
      </p:pic>
      <p:pic>
        <p:nvPicPr>
          <p:cNvPr id="11" name="Picture 10">
            <a:extLst>
              <a:ext uri="{FF2B5EF4-FFF2-40B4-BE49-F238E27FC236}">
                <a16:creationId xmlns:a16="http://schemas.microsoft.com/office/drawing/2014/main" id="{2B2C74CB-B344-B9AF-D080-E402DDFC28CF}"/>
              </a:ext>
            </a:extLst>
          </p:cNvPr>
          <p:cNvPicPr>
            <a:picLocks noChangeAspect="1"/>
          </p:cNvPicPr>
          <p:nvPr/>
        </p:nvPicPr>
        <p:blipFill>
          <a:blip r:embed="rId6"/>
          <a:stretch>
            <a:fillRect/>
          </a:stretch>
        </p:blipFill>
        <p:spPr>
          <a:xfrm>
            <a:off x="2003286" y="4367091"/>
            <a:ext cx="2991064" cy="2092581"/>
          </a:xfrm>
          <a:prstGeom prst="rect">
            <a:avLst/>
          </a:prstGeom>
        </p:spPr>
      </p:pic>
      <p:pic>
        <p:nvPicPr>
          <p:cNvPr id="13" name="Picture 12">
            <a:extLst>
              <a:ext uri="{FF2B5EF4-FFF2-40B4-BE49-F238E27FC236}">
                <a16:creationId xmlns:a16="http://schemas.microsoft.com/office/drawing/2014/main" id="{81D4B5DB-81C1-BF98-BECC-3D33FEF84209}"/>
              </a:ext>
            </a:extLst>
          </p:cNvPr>
          <p:cNvPicPr>
            <a:picLocks noChangeAspect="1"/>
          </p:cNvPicPr>
          <p:nvPr/>
        </p:nvPicPr>
        <p:blipFill>
          <a:blip r:embed="rId7"/>
          <a:stretch>
            <a:fillRect/>
          </a:stretch>
        </p:blipFill>
        <p:spPr>
          <a:xfrm>
            <a:off x="7365017" y="4344513"/>
            <a:ext cx="3026084" cy="2092581"/>
          </a:xfrm>
          <a:prstGeom prst="rect">
            <a:avLst/>
          </a:prstGeom>
        </p:spPr>
      </p:pic>
      <p:sp>
        <p:nvSpPr>
          <p:cNvPr id="14" name="TextBox 13">
            <a:extLst>
              <a:ext uri="{FF2B5EF4-FFF2-40B4-BE49-F238E27FC236}">
                <a16:creationId xmlns:a16="http://schemas.microsoft.com/office/drawing/2014/main" id="{1F1C486F-A9C8-BB0D-3F29-B7AF29B6E7B4}"/>
              </a:ext>
            </a:extLst>
          </p:cNvPr>
          <p:cNvSpPr txBox="1"/>
          <p:nvPr/>
        </p:nvSpPr>
        <p:spPr>
          <a:xfrm>
            <a:off x="2878668" y="3823897"/>
            <a:ext cx="1252266" cy="338554"/>
          </a:xfrm>
          <a:prstGeom prst="rect">
            <a:avLst/>
          </a:prstGeom>
          <a:noFill/>
        </p:spPr>
        <p:txBody>
          <a:bodyPr wrap="none" rtlCol="0">
            <a:spAutoFit/>
          </a:bodyPr>
          <a:lstStyle/>
          <a:p>
            <a:r>
              <a:rPr lang="en-US" sz="1600" dirty="0"/>
              <a:t>Landing Page</a:t>
            </a:r>
          </a:p>
        </p:txBody>
      </p:sp>
      <p:sp>
        <p:nvSpPr>
          <p:cNvPr id="15" name="TextBox 14">
            <a:extLst>
              <a:ext uri="{FF2B5EF4-FFF2-40B4-BE49-F238E27FC236}">
                <a16:creationId xmlns:a16="http://schemas.microsoft.com/office/drawing/2014/main" id="{5E725EFE-87A9-03E6-568D-F8C83CA48792}"/>
              </a:ext>
            </a:extLst>
          </p:cNvPr>
          <p:cNvSpPr txBox="1"/>
          <p:nvPr/>
        </p:nvSpPr>
        <p:spPr>
          <a:xfrm>
            <a:off x="8251926" y="3865877"/>
            <a:ext cx="1166923" cy="338554"/>
          </a:xfrm>
          <a:prstGeom prst="rect">
            <a:avLst/>
          </a:prstGeom>
          <a:noFill/>
        </p:spPr>
        <p:txBody>
          <a:bodyPr wrap="none" rtlCol="0">
            <a:spAutoFit/>
          </a:bodyPr>
          <a:lstStyle/>
          <a:p>
            <a:r>
              <a:rPr lang="en-US" sz="1600" dirty="0"/>
              <a:t>Master Map</a:t>
            </a:r>
          </a:p>
        </p:txBody>
      </p:sp>
      <p:sp>
        <p:nvSpPr>
          <p:cNvPr id="16" name="TextBox 15">
            <a:extLst>
              <a:ext uri="{FF2B5EF4-FFF2-40B4-BE49-F238E27FC236}">
                <a16:creationId xmlns:a16="http://schemas.microsoft.com/office/drawing/2014/main" id="{9615C5D1-A35D-56C0-DB1E-11FE3747C2B4}"/>
              </a:ext>
            </a:extLst>
          </p:cNvPr>
          <p:cNvSpPr txBox="1"/>
          <p:nvPr/>
        </p:nvSpPr>
        <p:spPr>
          <a:xfrm>
            <a:off x="8168555" y="6488007"/>
            <a:ext cx="1615892" cy="338554"/>
          </a:xfrm>
          <a:prstGeom prst="rect">
            <a:avLst/>
          </a:prstGeom>
          <a:noFill/>
        </p:spPr>
        <p:txBody>
          <a:bodyPr wrap="none" rtlCol="0">
            <a:spAutoFit/>
          </a:bodyPr>
          <a:lstStyle/>
          <a:p>
            <a:r>
              <a:rPr lang="en-US" sz="1600" dirty="0"/>
              <a:t>Menus &amp; Footers</a:t>
            </a:r>
          </a:p>
        </p:txBody>
      </p:sp>
      <p:sp>
        <p:nvSpPr>
          <p:cNvPr id="17" name="TextBox 16">
            <a:extLst>
              <a:ext uri="{FF2B5EF4-FFF2-40B4-BE49-F238E27FC236}">
                <a16:creationId xmlns:a16="http://schemas.microsoft.com/office/drawing/2014/main" id="{D626B02A-55B9-079E-842C-419745E49D28}"/>
              </a:ext>
            </a:extLst>
          </p:cNvPr>
          <p:cNvSpPr txBox="1"/>
          <p:nvPr/>
        </p:nvSpPr>
        <p:spPr>
          <a:xfrm>
            <a:off x="2924782" y="6495035"/>
            <a:ext cx="1148071" cy="338554"/>
          </a:xfrm>
          <a:prstGeom prst="rect">
            <a:avLst/>
          </a:prstGeom>
          <a:noFill/>
        </p:spPr>
        <p:txBody>
          <a:bodyPr wrap="none" rtlCol="0">
            <a:spAutoFit/>
          </a:bodyPr>
          <a:lstStyle/>
          <a:p>
            <a:r>
              <a:rPr lang="en-US" sz="1600" dirty="0"/>
              <a:t>Hiking Page</a:t>
            </a:r>
          </a:p>
        </p:txBody>
      </p:sp>
    </p:spTree>
    <p:extLst>
      <p:ext uri="{BB962C8B-B14F-4D97-AF65-F5344CB8AC3E}">
        <p14:creationId xmlns:p14="http://schemas.microsoft.com/office/powerpoint/2010/main" val="40209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Meeting The Needs (of the Personas)</a:t>
            </a:r>
          </a:p>
        </p:txBody>
      </p:sp>
      <p:sp>
        <p:nvSpPr>
          <p:cNvPr id="3" name="TextBox 2">
            <a:extLst>
              <a:ext uri="{FF2B5EF4-FFF2-40B4-BE49-F238E27FC236}">
                <a16:creationId xmlns:a16="http://schemas.microsoft.com/office/drawing/2014/main" id="{FB2618DF-498C-254F-9010-9D8DE5364F59}"/>
              </a:ext>
            </a:extLst>
          </p:cNvPr>
          <p:cNvSpPr txBox="1"/>
          <p:nvPr/>
        </p:nvSpPr>
        <p:spPr>
          <a:xfrm>
            <a:off x="1517298" y="2306083"/>
            <a:ext cx="10400044" cy="4001095"/>
          </a:xfrm>
          <a:prstGeom prst="rect">
            <a:avLst/>
          </a:prstGeom>
          <a:noFill/>
        </p:spPr>
        <p:txBody>
          <a:bodyPr wrap="square" rtlCol="0">
            <a:spAutoFit/>
          </a:bodyPr>
          <a:lstStyle/>
          <a:p>
            <a:pPr marL="285750" indent="-285750">
              <a:buFont typeface="Arial" panose="020B0604020202020204" pitchFamily="34" charset="0"/>
              <a:buChar char="•"/>
            </a:pPr>
            <a:r>
              <a:rPr lang="en-US" sz="2000" dirty="0"/>
              <a:t>Personal-Private Trail Pages,:   Private Posts, Media,  Master Maps &amp;  Markers</a:t>
            </a:r>
          </a:p>
          <a:p>
            <a:pPr marL="285750" indent="-285750">
              <a:buFont typeface="Arial" panose="020B0604020202020204" pitchFamily="34" charset="0"/>
              <a:buChar char="•"/>
            </a:pPr>
            <a:r>
              <a:rPr lang="en-US" sz="2000" dirty="0"/>
              <a:t>Distribute new Posts to Private groups</a:t>
            </a:r>
          </a:p>
          <a:p>
            <a:pPr marL="285750" indent="-285750">
              <a:buFont typeface="Arial" panose="020B0604020202020204" pitchFamily="34" charset="0"/>
              <a:buChar char="•"/>
            </a:pPr>
            <a:r>
              <a:rPr lang="en-US" sz="2000" dirty="0"/>
              <a:t>Easy, template driven Trail Pages &amp; Posts</a:t>
            </a:r>
          </a:p>
          <a:p>
            <a:pPr marL="285750" indent="-285750">
              <a:buFont typeface="Arial" panose="020B0604020202020204" pitchFamily="34" charset="0"/>
              <a:buChar char="•"/>
            </a:pPr>
            <a:r>
              <a:rPr lang="en-US" sz="2000" dirty="0"/>
              <a:t>Tons of useful information, engage authors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Personal-(Public) Hiking Pages: with Public Posts, Media, Master Maps &amp; Markers</a:t>
            </a:r>
          </a:p>
          <a:p>
            <a:pPr marL="285750" indent="-285750">
              <a:buFont typeface="Arial" panose="020B0604020202020204" pitchFamily="34" charset="0"/>
              <a:buChar char="•"/>
            </a:pPr>
            <a:r>
              <a:rPr lang="en-US" sz="2000" dirty="0"/>
              <a:t>Links to Personal FB/social media pages &amp; websites.</a:t>
            </a:r>
          </a:p>
          <a:p>
            <a:pPr marL="285750" indent="-285750">
              <a:buFont typeface="Arial" panose="020B0604020202020204" pitchFamily="34" charset="0"/>
              <a:buChar char="•"/>
            </a:pPr>
            <a:r>
              <a:rPr lang="en-US" sz="2000" dirty="0"/>
              <a:t>Offers a platform to build a brand of their expertise &amp;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42B3D320-12D2-62EE-D28E-D6D818558C77}"/>
              </a:ext>
            </a:extLst>
          </p:cNvPr>
          <p:cNvSpPr txBox="1"/>
          <p:nvPr/>
        </p:nvSpPr>
        <p:spPr>
          <a:xfrm>
            <a:off x="748161" y="1872617"/>
            <a:ext cx="1957972" cy="400110"/>
          </a:xfrm>
          <a:prstGeom prst="rect">
            <a:avLst/>
          </a:prstGeom>
          <a:noFill/>
        </p:spPr>
        <p:txBody>
          <a:bodyPr wrap="none" rtlCol="0">
            <a:spAutoFit/>
          </a:bodyPr>
          <a:lstStyle/>
          <a:p>
            <a:r>
              <a:rPr lang="en-US" sz="2000" dirty="0"/>
              <a:t>Advanced Hikers</a:t>
            </a:r>
          </a:p>
        </p:txBody>
      </p:sp>
      <p:sp>
        <p:nvSpPr>
          <p:cNvPr id="6" name="TextBox 5">
            <a:extLst>
              <a:ext uri="{FF2B5EF4-FFF2-40B4-BE49-F238E27FC236}">
                <a16:creationId xmlns:a16="http://schemas.microsoft.com/office/drawing/2014/main" id="{89463DCA-2ACC-46BE-06E7-79B04ABD0BDE}"/>
              </a:ext>
            </a:extLst>
          </p:cNvPr>
          <p:cNvSpPr txBox="1"/>
          <p:nvPr/>
        </p:nvSpPr>
        <p:spPr>
          <a:xfrm>
            <a:off x="700675" y="4011573"/>
            <a:ext cx="2535374" cy="400110"/>
          </a:xfrm>
          <a:prstGeom prst="rect">
            <a:avLst/>
          </a:prstGeom>
          <a:noFill/>
        </p:spPr>
        <p:txBody>
          <a:bodyPr wrap="none" rtlCol="0">
            <a:spAutoFit/>
          </a:bodyPr>
          <a:lstStyle/>
          <a:p>
            <a:r>
              <a:rPr lang="en-US" sz="2000" dirty="0"/>
              <a:t>Outdoor Professionals</a:t>
            </a:r>
          </a:p>
        </p:txBody>
      </p:sp>
    </p:spTree>
    <p:extLst>
      <p:ext uri="{BB962C8B-B14F-4D97-AF65-F5344CB8AC3E}">
        <p14:creationId xmlns:p14="http://schemas.microsoft.com/office/powerpoint/2010/main" val="53824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Competitive Landscape</a:t>
            </a:r>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grpSp>
        <p:nvGrpSpPr>
          <p:cNvPr id="9" name="Group 8">
            <a:extLst>
              <a:ext uri="{FF2B5EF4-FFF2-40B4-BE49-F238E27FC236}">
                <a16:creationId xmlns:a16="http://schemas.microsoft.com/office/drawing/2014/main" id="{F9E925CC-3BA4-C8FE-05E0-AB577F3BD943}"/>
              </a:ext>
            </a:extLst>
          </p:cNvPr>
          <p:cNvGrpSpPr/>
          <p:nvPr/>
        </p:nvGrpSpPr>
        <p:grpSpPr>
          <a:xfrm>
            <a:off x="4122295" y="3147935"/>
            <a:ext cx="3672591" cy="1742366"/>
            <a:chOff x="989350" y="1828801"/>
            <a:chExt cx="3672591" cy="1742366"/>
          </a:xfrm>
        </p:grpSpPr>
        <p:sp>
          <p:nvSpPr>
            <p:cNvPr id="6" name="Oval 5">
              <a:extLst>
                <a:ext uri="{FF2B5EF4-FFF2-40B4-BE49-F238E27FC236}">
                  <a16:creationId xmlns:a16="http://schemas.microsoft.com/office/drawing/2014/main" id="{1353D32E-DEE1-7E8E-7A56-C321CFC8A6FC}"/>
                </a:ext>
              </a:extLst>
            </p:cNvPr>
            <p:cNvSpPr/>
            <p:nvPr/>
          </p:nvSpPr>
          <p:spPr>
            <a:xfrm>
              <a:off x="989350" y="1828801"/>
              <a:ext cx="3672591" cy="16189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p:txBody>
        </p:sp>
        <p:sp>
          <p:nvSpPr>
            <p:cNvPr id="7" name="TextBox 6">
              <a:extLst>
                <a:ext uri="{FF2B5EF4-FFF2-40B4-BE49-F238E27FC236}">
                  <a16:creationId xmlns:a16="http://schemas.microsoft.com/office/drawing/2014/main" id="{969BCE5F-E0D7-9B8B-90B8-FE880BA60303}"/>
                </a:ext>
              </a:extLst>
            </p:cNvPr>
            <p:cNvSpPr txBox="1"/>
            <p:nvPr/>
          </p:nvSpPr>
          <p:spPr>
            <a:xfrm>
              <a:off x="1274163" y="2278505"/>
              <a:ext cx="2803161" cy="1292662"/>
            </a:xfrm>
            <a:prstGeom prst="rect">
              <a:avLst/>
            </a:prstGeom>
            <a:noFill/>
          </p:spPr>
          <p:txBody>
            <a:bodyPr wrap="square" rtlCol="0">
              <a:spAutoFit/>
            </a:bodyPr>
            <a:lstStyle/>
            <a:p>
              <a:pPr marL="800100" lvl="1" indent="-342900">
                <a:buFont typeface="Arial" panose="020B0604020202020204" pitchFamily="34" charset="0"/>
                <a:buChar char="•"/>
              </a:pPr>
              <a:r>
                <a:rPr lang="en-US" sz="2000" dirty="0">
                  <a:solidFill>
                    <a:schemeClr val="bg1"/>
                  </a:solidFill>
                  <a:hlinkClick r:id="rId4">
                    <a:extLst>
                      <a:ext uri="{A12FA001-AC4F-418D-AE19-62706E023703}">
                        <ahyp:hlinkClr xmlns:ahyp="http://schemas.microsoft.com/office/drawing/2018/hyperlinkcolor" val="tx"/>
                      </a:ext>
                    </a:extLst>
                  </a:hlinkClick>
                </a:rPr>
                <a:t>hikingguy.com</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hlinkClick r:id="rId5">
                    <a:extLst>
                      <a:ext uri="{A12FA001-AC4F-418D-AE19-62706E023703}">
                        <ahyp:hlinkClr xmlns:ahyp="http://schemas.microsoft.com/office/drawing/2018/hyperlinkcolor" val="tx"/>
                      </a:ext>
                    </a:extLst>
                  </a:hlinkClick>
                </a:rPr>
                <a:t>socalhiker.net</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hlinkClick r:id="rId6">
                    <a:extLst>
                      <a:ext uri="{A12FA001-AC4F-418D-AE19-62706E023703}">
                        <ahyp:hlinkClr xmlns:ahyp="http://schemas.microsoft.com/office/drawing/2018/hyperlinkcolor" val="tx"/>
                      </a:ext>
                    </a:extLst>
                  </a:hlinkClick>
                </a:rPr>
                <a:t>thehikinglife.com</a:t>
              </a:r>
              <a:endParaRPr lang="en-US" sz="2000" dirty="0">
                <a:solidFill>
                  <a:schemeClr val="bg1"/>
                </a:solidFill>
              </a:endParaRPr>
            </a:p>
            <a:p>
              <a:endParaRPr lang="en-US" dirty="0"/>
            </a:p>
          </p:txBody>
        </p:sp>
        <p:sp>
          <p:nvSpPr>
            <p:cNvPr id="8" name="TextBox 7">
              <a:extLst>
                <a:ext uri="{FF2B5EF4-FFF2-40B4-BE49-F238E27FC236}">
                  <a16:creationId xmlns:a16="http://schemas.microsoft.com/office/drawing/2014/main" id="{0F355278-EC4D-2C05-A630-F53624D06171}"/>
                </a:ext>
              </a:extLst>
            </p:cNvPr>
            <p:cNvSpPr txBox="1"/>
            <p:nvPr/>
          </p:nvSpPr>
          <p:spPr>
            <a:xfrm>
              <a:off x="2233535" y="1929378"/>
              <a:ext cx="1499016" cy="400110"/>
            </a:xfrm>
            <a:prstGeom prst="rect">
              <a:avLst/>
            </a:prstGeom>
            <a:noFill/>
          </p:spPr>
          <p:txBody>
            <a:bodyPr wrap="square" rtlCol="0">
              <a:spAutoFit/>
            </a:bodyPr>
            <a:lstStyle/>
            <a:p>
              <a:r>
                <a:rPr lang="en-US" sz="2000" dirty="0"/>
                <a:t>Platforms</a:t>
              </a:r>
            </a:p>
          </p:txBody>
        </p:sp>
      </p:grpSp>
      <p:grpSp>
        <p:nvGrpSpPr>
          <p:cNvPr id="10" name="Group 9">
            <a:extLst>
              <a:ext uri="{FF2B5EF4-FFF2-40B4-BE49-F238E27FC236}">
                <a16:creationId xmlns:a16="http://schemas.microsoft.com/office/drawing/2014/main" id="{04C1B362-7451-BDA4-6A06-E40502086215}"/>
              </a:ext>
            </a:extLst>
          </p:cNvPr>
          <p:cNvGrpSpPr/>
          <p:nvPr/>
        </p:nvGrpSpPr>
        <p:grpSpPr>
          <a:xfrm>
            <a:off x="7824868" y="1851767"/>
            <a:ext cx="3672591" cy="1742366"/>
            <a:chOff x="989350" y="1828801"/>
            <a:chExt cx="3672591" cy="1742366"/>
          </a:xfrm>
        </p:grpSpPr>
        <p:sp>
          <p:nvSpPr>
            <p:cNvPr id="11" name="Oval 10">
              <a:extLst>
                <a:ext uri="{FF2B5EF4-FFF2-40B4-BE49-F238E27FC236}">
                  <a16:creationId xmlns:a16="http://schemas.microsoft.com/office/drawing/2014/main" id="{F69747D8-E236-FF03-3F11-9E9A0DEC3848}"/>
                </a:ext>
              </a:extLst>
            </p:cNvPr>
            <p:cNvSpPr/>
            <p:nvPr/>
          </p:nvSpPr>
          <p:spPr>
            <a:xfrm>
              <a:off x="989350" y="1828801"/>
              <a:ext cx="3672591" cy="1618938"/>
            </a:xfrm>
            <a:prstGeom prst="ellipse">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p:txBody>
        </p:sp>
        <p:sp>
          <p:nvSpPr>
            <p:cNvPr id="12" name="TextBox 11">
              <a:extLst>
                <a:ext uri="{FF2B5EF4-FFF2-40B4-BE49-F238E27FC236}">
                  <a16:creationId xmlns:a16="http://schemas.microsoft.com/office/drawing/2014/main" id="{BEB43E69-26D3-6F9B-F0D3-E5847075A17B}"/>
                </a:ext>
              </a:extLst>
            </p:cNvPr>
            <p:cNvSpPr txBox="1"/>
            <p:nvPr/>
          </p:nvSpPr>
          <p:spPr>
            <a:xfrm>
              <a:off x="1274163" y="2278505"/>
              <a:ext cx="2938070" cy="1292662"/>
            </a:xfrm>
            <a:prstGeom prst="rect">
              <a:avLst/>
            </a:prstGeom>
            <a:noFill/>
          </p:spPr>
          <p:txBody>
            <a:bodyPr wrap="square" rtlCol="0">
              <a:spAutoFit/>
            </a:bodyPr>
            <a:lstStyle/>
            <a:p>
              <a:pPr marL="800100" lvl="1" indent="-342900">
                <a:buFont typeface="Arial" panose="020B0604020202020204" pitchFamily="34" charset="0"/>
                <a:buChar char="•"/>
              </a:pPr>
              <a:r>
                <a:rPr lang="en-US" sz="2000" dirty="0" err="1">
                  <a:solidFill>
                    <a:schemeClr val="bg1"/>
                  </a:solidFill>
                </a:rPr>
                <a:t>alltrails.com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trailforks.com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hikingproject.com</a:t>
              </a:r>
              <a:endParaRPr lang="en-US" sz="2000" dirty="0">
                <a:solidFill>
                  <a:schemeClr val="bg1"/>
                </a:solidFill>
              </a:endParaRPr>
            </a:p>
            <a:p>
              <a:endParaRPr lang="en-US" dirty="0"/>
            </a:p>
          </p:txBody>
        </p:sp>
        <p:sp>
          <p:nvSpPr>
            <p:cNvPr id="13" name="TextBox 12">
              <a:extLst>
                <a:ext uri="{FF2B5EF4-FFF2-40B4-BE49-F238E27FC236}">
                  <a16:creationId xmlns:a16="http://schemas.microsoft.com/office/drawing/2014/main" id="{4479FDE4-AD5F-83BB-6530-1ECAD63CBF85}"/>
                </a:ext>
              </a:extLst>
            </p:cNvPr>
            <p:cNvSpPr txBox="1"/>
            <p:nvPr/>
          </p:nvSpPr>
          <p:spPr>
            <a:xfrm>
              <a:off x="2068643" y="1878395"/>
              <a:ext cx="1843789" cy="400110"/>
            </a:xfrm>
            <a:prstGeom prst="rect">
              <a:avLst/>
            </a:prstGeom>
            <a:noFill/>
          </p:spPr>
          <p:txBody>
            <a:bodyPr wrap="square" rtlCol="0">
              <a:spAutoFit/>
            </a:bodyPr>
            <a:lstStyle/>
            <a:p>
              <a:r>
                <a:rPr lang="en-US" sz="2000" dirty="0"/>
                <a:t>Mapping Sites</a:t>
              </a:r>
            </a:p>
          </p:txBody>
        </p:sp>
      </p:grpSp>
      <p:grpSp>
        <p:nvGrpSpPr>
          <p:cNvPr id="14" name="Group 13">
            <a:extLst>
              <a:ext uri="{FF2B5EF4-FFF2-40B4-BE49-F238E27FC236}">
                <a16:creationId xmlns:a16="http://schemas.microsoft.com/office/drawing/2014/main" id="{AE4FF5EE-6C11-C517-C0A5-AFEC4B61D914}"/>
              </a:ext>
            </a:extLst>
          </p:cNvPr>
          <p:cNvGrpSpPr/>
          <p:nvPr/>
        </p:nvGrpSpPr>
        <p:grpSpPr>
          <a:xfrm>
            <a:off x="503587" y="1897566"/>
            <a:ext cx="3672591" cy="1742366"/>
            <a:chOff x="989350" y="1828801"/>
            <a:chExt cx="3672591" cy="1742366"/>
          </a:xfrm>
        </p:grpSpPr>
        <p:sp>
          <p:nvSpPr>
            <p:cNvPr id="15" name="Oval 14">
              <a:extLst>
                <a:ext uri="{FF2B5EF4-FFF2-40B4-BE49-F238E27FC236}">
                  <a16:creationId xmlns:a16="http://schemas.microsoft.com/office/drawing/2014/main" id="{07C69851-A6D6-1679-FF98-F3AFE470A6B9}"/>
                </a:ext>
              </a:extLst>
            </p:cNvPr>
            <p:cNvSpPr/>
            <p:nvPr/>
          </p:nvSpPr>
          <p:spPr>
            <a:xfrm>
              <a:off x="989350" y="1828801"/>
              <a:ext cx="3672591" cy="1618938"/>
            </a:xfrm>
            <a:prstGeom prst="ellipse">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p:txBody>
        </p:sp>
        <p:sp>
          <p:nvSpPr>
            <p:cNvPr id="16" name="TextBox 15">
              <a:extLst>
                <a:ext uri="{FF2B5EF4-FFF2-40B4-BE49-F238E27FC236}">
                  <a16:creationId xmlns:a16="http://schemas.microsoft.com/office/drawing/2014/main" id="{422FDEC2-D09A-C532-4D6C-C33B8D7CC47A}"/>
                </a:ext>
              </a:extLst>
            </p:cNvPr>
            <p:cNvSpPr txBox="1"/>
            <p:nvPr/>
          </p:nvSpPr>
          <p:spPr>
            <a:xfrm>
              <a:off x="1274163" y="2278505"/>
              <a:ext cx="2803161" cy="1292662"/>
            </a:xfrm>
            <a:prstGeom prst="rect">
              <a:avLst/>
            </a:prstGeom>
            <a:noFill/>
          </p:spPr>
          <p:txBody>
            <a:bodyPr wrap="square" rtlCol="0">
              <a:spAutoFit/>
            </a:bodyPr>
            <a:lstStyle/>
            <a:p>
              <a:pPr marL="800100" lvl="1" indent="-342900">
                <a:buFont typeface="Arial" panose="020B0604020202020204" pitchFamily="34" charset="0"/>
                <a:buChar char="•"/>
              </a:pPr>
              <a:r>
                <a:rPr lang="en-US" sz="2000" dirty="0" err="1">
                  <a:solidFill>
                    <a:schemeClr val="bg1"/>
                  </a:solidFill>
                </a:rPr>
                <a:t>strava.com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kamoot.com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gaiagps.com</a:t>
              </a:r>
              <a:endParaRPr lang="en-US" sz="2000" dirty="0">
                <a:solidFill>
                  <a:schemeClr val="bg1"/>
                </a:solidFill>
              </a:endParaRPr>
            </a:p>
            <a:p>
              <a:endParaRPr lang="en-US" dirty="0"/>
            </a:p>
          </p:txBody>
        </p:sp>
        <p:sp>
          <p:nvSpPr>
            <p:cNvPr id="17" name="TextBox 16">
              <a:extLst>
                <a:ext uri="{FF2B5EF4-FFF2-40B4-BE49-F238E27FC236}">
                  <a16:creationId xmlns:a16="http://schemas.microsoft.com/office/drawing/2014/main" id="{3787BC9E-401C-A04D-DFAB-45CD5183BAA5}"/>
                </a:ext>
              </a:extLst>
            </p:cNvPr>
            <p:cNvSpPr txBox="1"/>
            <p:nvPr/>
          </p:nvSpPr>
          <p:spPr>
            <a:xfrm>
              <a:off x="2068643" y="1878395"/>
              <a:ext cx="1843789" cy="400110"/>
            </a:xfrm>
            <a:prstGeom prst="rect">
              <a:avLst/>
            </a:prstGeom>
            <a:noFill/>
          </p:spPr>
          <p:txBody>
            <a:bodyPr wrap="square" rtlCol="0">
              <a:spAutoFit/>
            </a:bodyPr>
            <a:lstStyle/>
            <a:p>
              <a:r>
                <a:rPr lang="en-US" sz="2000" dirty="0"/>
                <a:t>Navigation</a:t>
              </a:r>
            </a:p>
          </p:txBody>
        </p:sp>
      </p:grpSp>
      <p:grpSp>
        <p:nvGrpSpPr>
          <p:cNvPr id="18" name="Group 17">
            <a:extLst>
              <a:ext uri="{FF2B5EF4-FFF2-40B4-BE49-F238E27FC236}">
                <a16:creationId xmlns:a16="http://schemas.microsoft.com/office/drawing/2014/main" id="{CE09CCFC-AB05-8A6F-A150-BD9B84663A69}"/>
              </a:ext>
            </a:extLst>
          </p:cNvPr>
          <p:cNvGrpSpPr/>
          <p:nvPr/>
        </p:nvGrpSpPr>
        <p:grpSpPr>
          <a:xfrm>
            <a:off x="577123" y="4766873"/>
            <a:ext cx="3687578" cy="1727376"/>
            <a:chOff x="974363" y="1828801"/>
            <a:chExt cx="3687578" cy="1727376"/>
          </a:xfrm>
        </p:grpSpPr>
        <p:sp>
          <p:nvSpPr>
            <p:cNvPr id="19" name="Oval 18">
              <a:extLst>
                <a:ext uri="{FF2B5EF4-FFF2-40B4-BE49-F238E27FC236}">
                  <a16:creationId xmlns:a16="http://schemas.microsoft.com/office/drawing/2014/main" id="{82BA9935-C710-8077-7568-6CEF936CD352}"/>
                </a:ext>
              </a:extLst>
            </p:cNvPr>
            <p:cNvSpPr/>
            <p:nvPr/>
          </p:nvSpPr>
          <p:spPr>
            <a:xfrm>
              <a:off x="989350" y="1828801"/>
              <a:ext cx="3672591" cy="1618938"/>
            </a:xfrm>
            <a:prstGeom prst="ellipse">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p:txBody>
        </p:sp>
        <p:sp>
          <p:nvSpPr>
            <p:cNvPr id="20" name="TextBox 19">
              <a:extLst>
                <a:ext uri="{FF2B5EF4-FFF2-40B4-BE49-F238E27FC236}">
                  <a16:creationId xmlns:a16="http://schemas.microsoft.com/office/drawing/2014/main" id="{86D03AA4-A971-6DA3-2016-C2A1F784A9FF}"/>
                </a:ext>
              </a:extLst>
            </p:cNvPr>
            <p:cNvSpPr txBox="1"/>
            <p:nvPr/>
          </p:nvSpPr>
          <p:spPr>
            <a:xfrm>
              <a:off x="974363" y="2263515"/>
              <a:ext cx="3440242" cy="1292662"/>
            </a:xfrm>
            <a:prstGeom prst="rect">
              <a:avLst/>
            </a:prstGeom>
            <a:noFill/>
          </p:spPr>
          <p:txBody>
            <a:bodyPr wrap="square" rtlCol="0">
              <a:spAutoFit/>
            </a:bodyPr>
            <a:lstStyle/>
            <a:p>
              <a:pPr marL="800100" lvl="1" indent="-342900">
                <a:buFont typeface="Arial" panose="020B0604020202020204" pitchFamily="34" charset="0"/>
                <a:buChar char="•"/>
              </a:pPr>
              <a:r>
                <a:rPr lang="en-US" sz="2000" dirty="0" err="1">
                  <a:solidFill>
                    <a:schemeClr val="bg1"/>
                  </a:solidFill>
                </a:rPr>
                <a:t>adventurealan.com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outdoorgearlab.com</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www.cleverhiker.com</a:t>
              </a:r>
              <a:endParaRPr lang="en-US" sz="2000" dirty="0">
                <a:solidFill>
                  <a:schemeClr val="bg1"/>
                </a:solidFill>
              </a:endParaRPr>
            </a:p>
            <a:p>
              <a:pPr marL="800100" lvl="1" indent="-342900">
                <a:buFont typeface="Arial" panose="020B0604020202020204" pitchFamily="34" charset="0"/>
                <a:buChar char="•"/>
              </a:pPr>
              <a:endParaRPr lang="en-US" dirty="0"/>
            </a:p>
          </p:txBody>
        </p:sp>
        <p:sp>
          <p:nvSpPr>
            <p:cNvPr id="21" name="TextBox 20">
              <a:extLst>
                <a:ext uri="{FF2B5EF4-FFF2-40B4-BE49-F238E27FC236}">
                  <a16:creationId xmlns:a16="http://schemas.microsoft.com/office/drawing/2014/main" id="{F59EE2F6-6650-26EB-5E7D-8126F8FAB8CE}"/>
                </a:ext>
              </a:extLst>
            </p:cNvPr>
            <p:cNvSpPr txBox="1"/>
            <p:nvPr/>
          </p:nvSpPr>
          <p:spPr>
            <a:xfrm>
              <a:off x="2143593" y="1878395"/>
              <a:ext cx="1843789" cy="400110"/>
            </a:xfrm>
            <a:prstGeom prst="rect">
              <a:avLst/>
            </a:prstGeom>
            <a:noFill/>
          </p:spPr>
          <p:txBody>
            <a:bodyPr wrap="square" rtlCol="0">
              <a:spAutoFit/>
            </a:bodyPr>
            <a:lstStyle/>
            <a:p>
              <a:r>
                <a:rPr lang="en-US" sz="2000" dirty="0"/>
                <a:t>Equipment</a:t>
              </a:r>
            </a:p>
          </p:txBody>
        </p:sp>
      </p:grpSp>
      <p:grpSp>
        <p:nvGrpSpPr>
          <p:cNvPr id="22" name="Group 21">
            <a:extLst>
              <a:ext uri="{FF2B5EF4-FFF2-40B4-BE49-F238E27FC236}">
                <a16:creationId xmlns:a16="http://schemas.microsoft.com/office/drawing/2014/main" id="{4F2895A3-B625-D120-7347-FF305AB51AF8}"/>
              </a:ext>
            </a:extLst>
          </p:cNvPr>
          <p:cNvGrpSpPr/>
          <p:nvPr/>
        </p:nvGrpSpPr>
        <p:grpSpPr>
          <a:xfrm>
            <a:off x="7567531" y="4745662"/>
            <a:ext cx="3942416" cy="1683256"/>
            <a:chOff x="719525" y="1828801"/>
            <a:chExt cx="3942416" cy="1683256"/>
          </a:xfrm>
        </p:grpSpPr>
        <p:sp>
          <p:nvSpPr>
            <p:cNvPr id="23" name="Oval 22">
              <a:extLst>
                <a:ext uri="{FF2B5EF4-FFF2-40B4-BE49-F238E27FC236}">
                  <a16:creationId xmlns:a16="http://schemas.microsoft.com/office/drawing/2014/main" id="{13EFA078-B399-917D-C0A8-A40793D25236}"/>
                </a:ext>
              </a:extLst>
            </p:cNvPr>
            <p:cNvSpPr/>
            <p:nvPr/>
          </p:nvSpPr>
          <p:spPr>
            <a:xfrm>
              <a:off x="989350" y="1828801"/>
              <a:ext cx="3672591" cy="1618938"/>
            </a:xfrm>
            <a:prstGeom prst="ellipse">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p:txBody>
        </p:sp>
        <p:sp>
          <p:nvSpPr>
            <p:cNvPr id="24" name="TextBox 23">
              <a:extLst>
                <a:ext uri="{FF2B5EF4-FFF2-40B4-BE49-F238E27FC236}">
                  <a16:creationId xmlns:a16="http://schemas.microsoft.com/office/drawing/2014/main" id="{818FE83D-316D-8119-B6E8-6B47E1E636E1}"/>
                </a:ext>
              </a:extLst>
            </p:cNvPr>
            <p:cNvSpPr txBox="1"/>
            <p:nvPr/>
          </p:nvSpPr>
          <p:spPr>
            <a:xfrm>
              <a:off x="719525" y="2219395"/>
              <a:ext cx="3824993" cy="1292662"/>
            </a:xfrm>
            <a:prstGeom prst="rect">
              <a:avLst/>
            </a:prstGeom>
            <a:noFill/>
          </p:spPr>
          <p:txBody>
            <a:bodyPr wrap="square" rtlCol="0">
              <a:spAutoFit/>
            </a:bodyPr>
            <a:lstStyle/>
            <a:p>
              <a:pPr marL="800100" lvl="1" indent="-342900">
                <a:buFont typeface="Arial" panose="020B0604020202020204" pitchFamily="34" charset="0"/>
                <a:buChar char="•"/>
              </a:pPr>
              <a:r>
                <a:rPr lang="en-US" sz="2000" dirty="0" err="1">
                  <a:solidFill>
                    <a:schemeClr val="bg1"/>
                  </a:solidFill>
                </a:rPr>
                <a:t>pcta.org</a:t>
              </a:r>
              <a:endParaRPr lang="en-US" sz="2000" dirty="0">
                <a:solidFill>
                  <a:schemeClr val="bg1"/>
                </a:solidFill>
              </a:endParaRPr>
            </a:p>
            <a:p>
              <a:pPr marL="800100" lvl="1" indent="-342900">
                <a:buFont typeface="Arial" panose="020B0604020202020204" pitchFamily="34" charset="0"/>
                <a:buChar char="•"/>
              </a:pPr>
              <a:r>
                <a:rPr lang="en-US" sz="2000" dirty="0" err="1">
                  <a:solidFill>
                    <a:schemeClr val="bg1"/>
                  </a:solidFill>
                </a:rPr>
                <a:t>whiteblaze.net</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rPr>
                <a:t>r/</a:t>
              </a:r>
              <a:r>
                <a:rPr lang="en-US" sz="2000" dirty="0" err="1">
                  <a:solidFill>
                    <a:schemeClr val="bg1"/>
                  </a:solidFill>
                </a:rPr>
                <a:t>WildernessBackpacking</a:t>
              </a:r>
              <a:endParaRPr lang="en-US" sz="2000" dirty="0">
                <a:solidFill>
                  <a:schemeClr val="bg1"/>
                </a:solidFill>
              </a:endParaRPr>
            </a:p>
            <a:p>
              <a:pPr marL="800100" lvl="1" indent="-342900">
                <a:buFont typeface="Arial" panose="020B0604020202020204" pitchFamily="34" charset="0"/>
                <a:buChar char="•"/>
              </a:pPr>
              <a:endParaRPr lang="en-US" dirty="0"/>
            </a:p>
          </p:txBody>
        </p:sp>
        <p:sp>
          <p:nvSpPr>
            <p:cNvPr id="25" name="TextBox 24">
              <a:extLst>
                <a:ext uri="{FF2B5EF4-FFF2-40B4-BE49-F238E27FC236}">
                  <a16:creationId xmlns:a16="http://schemas.microsoft.com/office/drawing/2014/main" id="{A4AAB2F5-0F01-BBA5-CDEB-21B4A0B52C63}"/>
                </a:ext>
              </a:extLst>
            </p:cNvPr>
            <p:cNvSpPr txBox="1"/>
            <p:nvPr/>
          </p:nvSpPr>
          <p:spPr>
            <a:xfrm>
              <a:off x="2143593" y="1878395"/>
              <a:ext cx="1843789" cy="400110"/>
            </a:xfrm>
            <a:prstGeom prst="rect">
              <a:avLst/>
            </a:prstGeom>
            <a:noFill/>
          </p:spPr>
          <p:txBody>
            <a:bodyPr wrap="square" rtlCol="0">
              <a:spAutoFit/>
            </a:bodyPr>
            <a:lstStyle/>
            <a:p>
              <a:r>
                <a:rPr lang="en-US" sz="2000" dirty="0"/>
                <a:t>Forums</a:t>
              </a:r>
            </a:p>
          </p:txBody>
        </p:sp>
      </p:grpSp>
    </p:spTree>
    <p:extLst>
      <p:ext uri="{BB962C8B-B14F-4D97-AF65-F5344CB8AC3E}">
        <p14:creationId xmlns:p14="http://schemas.microsoft.com/office/powerpoint/2010/main" val="205895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The Competition</a:t>
            </a:r>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graphicFrame>
        <p:nvGraphicFramePr>
          <p:cNvPr id="5" name="Table 5">
            <a:extLst>
              <a:ext uri="{FF2B5EF4-FFF2-40B4-BE49-F238E27FC236}">
                <a16:creationId xmlns:a16="http://schemas.microsoft.com/office/drawing/2014/main" id="{BD85FD80-FA82-2534-360A-3DD754F50487}"/>
              </a:ext>
            </a:extLst>
          </p:cNvPr>
          <p:cNvGraphicFramePr>
            <a:graphicFrameLocks noGrp="1"/>
          </p:cNvGraphicFramePr>
          <p:nvPr>
            <p:extLst>
              <p:ext uri="{D42A27DB-BD31-4B8C-83A1-F6EECF244321}">
                <p14:modId xmlns:p14="http://schemas.microsoft.com/office/powerpoint/2010/main" val="2053765017"/>
              </p:ext>
            </p:extLst>
          </p:nvPr>
        </p:nvGraphicFramePr>
        <p:xfrm>
          <a:off x="429919" y="1596639"/>
          <a:ext cx="11267710" cy="5113687"/>
        </p:xfrm>
        <a:graphic>
          <a:graphicData uri="http://schemas.openxmlformats.org/drawingml/2006/table">
            <a:tbl>
              <a:tblPr firstRow="1" bandRow="1">
                <a:tableStyleId>{5C22544A-7EE6-4342-B048-85BDC9FD1C3A}</a:tableStyleId>
              </a:tblPr>
              <a:tblGrid>
                <a:gridCol w="1878383">
                  <a:extLst>
                    <a:ext uri="{9D8B030D-6E8A-4147-A177-3AD203B41FA5}">
                      <a16:colId xmlns:a16="http://schemas.microsoft.com/office/drawing/2014/main" val="221263607"/>
                    </a:ext>
                  </a:extLst>
                </a:gridCol>
                <a:gridCol w="1650381">
                  <a:extLst>
                    <a:ext uri="{9D8B030D-6E8A-4147-A177-3AD203B41FA5}">
                      <a16:colId xmlns:a16="http://schemas.microsoft.com/office/drawing/2014/main" val="3218888136"/>
                    </a:ext>
                  </a:extLst>
                </a:gridCol>
                <a:gridCol w="1650380">
                  <a:extLst>
                    <a:ext uri="{9D8B030D-6E8A-4147-A177-3AD203B41FA5}">
                      <a16:colId xmlns:a16="http://schemas.microsoft.com/office/drawing/2014/main" val="2051698796"/>
                    </a:ext>
                  </a:extLst>
                </a:gridCol>
                <a:gridCol w="1460810">
                  <a:extLst>
                    <a:ext uri="{9D8B030D-6E8A-4147-A177-3AD203B41FA5}">
                      <a16:colId xmlns:a16="http://schemas.microsoft.com/office/drawing/2014/main" val="592131339"/>
                    </a:ext>
                  </a:extLst>
                </a:gridCol>
                <a:gridCol w="2352908">
                  <a:extLst>
                    <a:ext uri="{9D8B030D-6E8A-4147-A177-3AD203B41FA5}">
                      <a16:colId xmlns:a16="http://schemas.microsoft.com/office/drawing/2014/main" val="2377322269"/>
                    </a:ext>
                  </a:extLst>
                </a:gridCol>
                <a:gridCol w="2274848">
                  <a:extLst>
                    <a:ext uri="{9D8B030D-6E8A-4147-A177-3AD203B41FA5}">
                      <a16:colId xmlns:a16="http://schemas.microsoft.com/office/drawing/2014/main" val="3923251640"/>
                    </a:ext>
                  </a:extLst>
                </a:gridCol>
              </a:tblGrid>
              <a:tr h="666365">
                <a:tc>
                  <a:txBody>
                    <a:bodyPr/>
                    <a:lstStyle/>
                    <a:p>
                      <a:r>
                        <a:rPr lang="en-US" dirty="0"/>
                        <a:t>Platform</a:t>
                      </a:r>
                    </a:p>
                  </a:txBody>
                  <a:tcPr/>
                </a:tc>
                <a:tc>
                  <a:txBody>
                    <a:bodyPr/>
                    <a:lstStyle/>
                    <a:p>
                      <a:r>
                        <a:rPr lang="en-US" dirty="0"/>
                        <a:t>Trail Summary</a:t>
                      </a:r>
                    </a:p>
                  </a:txBody>
                  <a:tcPr/>
                </a:tc>
                <a:tc>
                  <a:txBody>
                    <a:bodyPr/>
                    <a:lstStyle/>
                    <a:p>
                      <a:r>
                        <a:rPr lang="en-US" dirty="0"/>
                        <a:t>Master map</a:t>
                      </a:r>
                    </a:p>
                  </a:txBody>
                  <a:tcPr/>
                </a:tc>
                <a:tc>
                  <a:txBody>
                    <a:bodyPr/>
                    <a:lstStyle/>
                    <a:p>
                      <a:r>
                        <a:rPr lang="en-US" dirty="0"/>
                        <a:t>Info</a:t>
                      </a:r>
                    </a:p>
                  </a:txBody>
                  <a:tcPr/>
                </a:tc>
                <a:tc>
                  <a:txBody>
                    <a:bodyPr/>
                    <a:lstStyle/>
                    <a:p>
                      <a:r>
                        <a:rPr lang="en-US" dirty="0"/>
                        <a:t>Strengths</a:t>
                      </a:r>
                    </a:p>
                  </a:txBody>
                  <a:tcPr/>
                </a:tc>
                <a:tc>
                  <a:txBody>
                    <a:bodyPr/>
                    <a:lstStyle/>
                    <a:p>
                      <a:r>
                        <a:rPr lang="en-US" dirty="0"/>
                        <a:t>Weakness</a:t>
                      </a:r>
                    </a:p>
                  </a:txBody>
                  <a:tcPr/>
                </a:tc>
                <a:extLst>
                  <a:ext uri="{0D108BD9-81ED-4DB2-BD59-A6C34878D82A}">
                    <a16:rowId xmlns:a16="http://schemas.microsoft.com/office/drawing/2014/main" val="1664652491"/>
                  </a:ext>
                </a:extLst>
              </a:tr>
              <a:tr h="1037757">
                <a:tc>
                  <a:txBody>
                    <a:bodyPr/>
                    <a:lstStyle/>
                    <a:p>
                      <a:r>
                        <a:rPr lang="en-US" dirty="0" err="1"/>
                        <a:t>hikingguy.com</a:t>
                      </a:r>
                      <a:endParaRPr lang="en-US" dirty="0"/>
                    </a:p>
                  </a:txBody>
                  <a:tcPr/>
                </a:tc>
                <a:tc>
                  <a:txBody>
                    <a:bodyPr/>
                    <a:lstStyle/>
                    <a:p>
                      <a:r>
                        <a:rPr lang="en-US" dirty="0"/>
                        <a:t>Meta data, no map, long</a:t>
                      </a:r>
                    </a:p>
                  </a:txBody>
                  <a:tcPr/>
                </a:tc>
                <a:tc>
                  <a:txBody>
                    <a:bodyPr/>
                    <a:lstStyle/>
                    <a:p>
                      <a:r>
                        <a:rPr lang="en-US" dirty="0"/>
                        <a:t>Marker concentration,</a:t>
                      </a:r>
                    </a:p>
                    <a:p>
                      <a:r>
                        <a:rPr lang="en-US" dirty="0"/>
                        <a:t>No filters</a:t>
                      </a:r>
                    </a:p>
                  </a:txBody>
                  <a:tcPr/>
                </a:tc>
                <a:tc>
                  <a:txBody>
                    <a:bodyPr/>
                    <a:lstStyle/>
                    <a:p>
                      <a:r>
                        <a:rPr lang="en-US" dirty="0"/>
                        <a:t>Good Gear, skills videos, </a:t>
                      </a:r>
                    </a:p>
                  </a:txBody>
                  <a:tcPr/>
                </a:tc>
                <a:tc>
                  <a:txBody>
                    <a:bodyPr/>
                    <a:lstStyle/>
                    <a:p>
                      <a:r>
                        <a:rPr lang="en-US" dirty="0"/>
                        <a:t>Revenue model</a:t>
                      </a:r>
                    </a:p>
                    <a:p>
                      <a:r>
                        <a:rPr lang="en-US" dirty="0"/>
                        <a:t>Concise menu</a:t>
                      </a:r>
                    </a:p>
                    <a:p>
                      <a:r>
                        <a:rPr lang="en-US" dirty="0"/>
                        <a:t>Good Info</a:t>
                      </a:r>
                    </a:p>
                  </a:txBody>
                  <a:tcPr/>
                </a:tc>
                <a:tc>
                  <a:txBody>
                    <a:bodyPr/>
                    <a:lstStyle/>
                    <a:p>
                      <a:r>
                        <a:rPr lang="en-US" dirty="0"/>
                        <a:t>Selecting trails</a:t>
                      </a:r>
                    </a:p>
                    <a:p>
                      <a:r>
                        <a:rPr lang="en-US" dirty="0"/>
                        <a:t>Feedback/social</a:t>
                      </a:r>
                    </a:p>
                  </a:txBody>
                  <a:tcPr/>
                </a:tc>
                <a:extLst>
                  <a:ext uri="{0D108BD9-81ED-4DB2-BD59-A6C34878D82A}">
                    <a16:rowId xmlns:a16="http://schemas.microsoft.com/office/drawing/2014/main" val="1497198490"/>
                  </a:ext>
                </a:extLst>
              </a:tr>
              <a:tr h="873801">
                <a:tc>
                  <a:txBody>
                    <a:bodyPr/>
                    <a:lstStyle/>
                    <a:p>
                      <a:r>
                        <a:rPr lang="en-US" dirty="0" err="1"/>
                        <a:t>socalhiker.net</a:t>
                      </a:r>
                      <a:endParaRPr lang="en-US" dirty="0"/>
                    </a:p>
                  </a:txBody>
                  <a:tcPr/>
                </a:tc>
                <a:tc>
                  <a:txBody>
                    <a:bodyPr/>
                    <a:lstStyle/>
                    <a:p>
                      <a:r>
                        <a:rPr lang="en-US" dirty="0"/>
                        <a:t>Meta data, too many pictures, map, elevation</a:t>
                      </a:r>
                    </a:p>
                  </a:txBody>
                  <a:tcPr/>
                </a:tc>
                <a:tc>
                  <a:txBody>
                    <a:bodyPr/>
                    <a:lstStyle/>
                    <a:p>
                      <a:r>
                        <a:rPr lang="en-US" dirty="0"/>
                        <a:t>Localized master map, no filters</a:t>
                      </a:r>
                    </a:p>
                  </a:txBody>
                  <a:tcPr/>
                </a:tc>
                <a:tc>
                  <a:txBody>
                    <a:bodyPr/>
                    <a:lstStyle/>
                    <a:p>
                      <a:r>
                        <a:rPr lang="en-US" dirty="0"/>
                        <a:t>Gear review, general forums</a:t>
                      </a:r>
                    </a:p>
                  </a:txBody>
                  <a:tcPr/>
                </a:tc>
                <a:tc>
                  <a:txBody>
                    <a:bodyPr/>
                    <a:lstStyle/>
                    <a:p>
                      <a:r>
                        <a:rPr lang="en-US" dirty="0"/>
                        <a:t>Good moderate hiker info, moderate topics</a:t>
                      </a:r>
                    </a:p>
                  </a:txBody>
                  <a:tcPr/>
                </a:tc>
                <a:tc>
                  <a:txBody>
                    <a:bodyPr/>
                    <a:lstStyle/>
                    <a:p>
                      <a:r>
                        <a:rPr lang="en-US" dirty="0"/>
                        <a:t>Feels disorganized, limited info, ads-annoy</a:t>
                      </a:r>
                    </a:p>
                  </a:txBody>
                  <a:tcPr/>
                </a:tc>
                <a:extLst>
                  <a:ext uri="{0D108BD9-81ED-4DB2-BD59-A6C34878D82A}">
                    <a16:rowId xmlns:a16="http://schemas.microsoft.com/office/drawing/2014/main" val="1060621565"/>
                  </a:ext>
                </a:extLst>
              </a:tr>
              <a:tr h="873801">
                <a:tc>
                  <a:txBody>
                    <a:bodyPr/>
                    <a:lstStyle/>
                    <a:p>
                      <a:r>
                        <a:rPr lang="en-US" dirty="0" err="1"/>
                        <a:t>thehikinglife.com</a:t>
                      </a:r>
                      <a:endParaRPr lang="en-US" dirty="0"/>
                    </a:p>
                  </a:txBody>
                  <a:tcPr/>
                </a:tc>
                <a:tc>
                  <a:txBody>
                    <a:bodyPr/>
                    <a:lstStyle/>
                    <a:p>
                      <a:r>
                        <a:rPr lang="en-US" dirty="0"/>
                        <a:t>Not concise, metadata but no map</a:t>
                      </a:r>
                    </a:p>
                  </a:txBody>
                  <a:tcPr/>
                </a:tc>
                <a:tc>
                  <a:txBody>
                    <a:bodyPr/>
                    <a:lstStyle/>
                    <a:p>
                      <a:r>
                        <a:rPr lang="en-US" dirty="0"/>
                        <a:t>None.</a:t>
                      </a:r>
                    </a:p>
                  </a:txBody>
                  <a:tcPr/>
                </a:tc>
                <a:tc>
                  <a:txBody>
                    <a:bodyPr/>
                    <a:lstStyle/>
                    <a:p>
                      <a:r>
                        <a:rPr lang="en-US" dirty="0"/>
                        <a:t>Very similar lifecycle, relevant issues</a:t>
                      </a:r>
                    </a:p>
                  </a:txBody>
                  <a:tcPr/>
                </a:tc>
                <a:tc>
                  <a:txBody>
                    <a:bodyPr/>
                    <a:lstStyle/>
                    <a:p>
                      <a:r>
                        <a:rPr lang="en-US" dirty="0"/>
                        <a:t>Overall, really good, organized,  social tie in, good ad based revenue</a:t>
                      </a:r>
                    </a:p>
                  </a:txBody>
                  <a:tcPr/>
                </a:tc>
                <a:tc>
                  <a:txBody>
                    <a:bodyPr/>
                    <a:lstStyle/>
                    <a:p>
                      <a:r>
                        <a:rPr lang="en-US" dirty="0"/>
                        <a:t>Poor trail selection workflow, international only</a:t>
                      </a:r>
                    </a:p>
                  </a:txBody>
                  <a:tcPr/>
                </a:tc>
                <a:extLst>
                  <a:ext uri="{0D108BD9-81ED-4DB2-BD59-A6C34878D82A}">
                    <a16:rowId xmlns:a16="http://schemas.microsoft.com/office/drawing/2014/main" val="856667086"/>
                  </a:ext>
                </a:extLst>
              </a:tr>
              <a:tr h="610610">
                <a:tc>
                  <a:txBody>
                    <a:bodyPr/>
                    <a:lstStyle/>
                    <a:p>
                      <a:r>
                        <a:rPr lang="en-US" dirty="0"/>
                        <a:t>hikespeak.com</a:t>
                      </a:r>
                    </a:p>
                  </a:txBody>
                  <a:tcPr/>
                </a:tc>
                <a:tc>
                  <a:txBody>
                    <a:bodyPr/>
                    <a:lstStyle/>
                    <a:p>
                      <a:r>
                        <a:rPr lang="en-US" dirty="0"/>
                        <a:t>Meta, sprawl, map</a:t>
                      </a:r>
                    </a:p>
                  </a:txBody>
                  <a:tcPr/>
                </a:tc>
                <a:tc>
                  <a:txBody>
                    <a:bodyPr/>
                    <a:lstStyle/>
                    <a:p>
                      <a:r>
                        <a:rPr lang="en-US" dirty="0"/>
                        <a:t>Menu driven</a:t>
                      </a:r>
                    </a:p>
                  </a:txBody>
                  <a:tcPr/>
                </a:tc>
                <a:tc>
                  <a:txBody>
                    <a:bodyPr/>
                    <a:lstStyle/>
                    <a:p>
                      <a:r>
                        <a:rPr lang="en-US" dirty="0"/>
                        <a:t>None</a:t>
                      </a:r>
                    </a:p>
                  </a:txBody>
                  <a:tcPr/>
                </a:tc>
                <a:tc>
                  <a:txBody>
                    <a:bodyPr/>
                    <a:lstStyle/>
                    <a:p>
                      <a:r>
                        <a:rPr lang="en-US" dirty="0"/>
                        <a:t>Good number of CA hikes</a:t>
                      </a:r>
                    </a:p>
                  </a:txBody>
                  <a:tcPr/>
                </a:tc>
                <a:tc>
                  <a:txBody>
                    <a:bodyPr/>
                    <a:lstStyle/>
                    <a:p>
                      <a:r>
                        <a:rPr lang="en-US" dirty="0"/>
                        <a:t>Trail info only. minor ads</a:t>
                      </a:r>
                    </a:p>
                  </a:txBody>
                  <a:tcPr/>
                </a:tc>
                <a:extLst>
                  <a:ext uri="{0D108BD9-81ED-4DB2-BD59-A6C34878D82A}">
                    <a16:rowId xmlns:a16="http://schemas.microsoft.com/office/drawing/2014/main" val="1184211224"/>
                  </a:ext>
                </a:extLst>
              </a:tr>
              <a:tr h="666365">
                <a:tc>
                  <a:txBody>
                    <a:bodyPr/>
                    <a:lstStyle/>
                    <a:p>
                      <a:r>
                        <a:rPr lang="en-US" dirty="0" err="1"/>
                        <a:t>calitrails.com</a:t>
                      </a:r>
                      <a:endParaRPr lang="en-US" dirty="0"/>
                    </a:p>
                  </a:txBody>
                  <a:tcPr/>
                </a:tc>
                <a:tc>
                  <a:txBody>
                    <a:bodyPr/>
                    <a:lstStyle/>
                    <a:p>
                      <a:r>
                        <a:rPr lang="en-US" dirty="0"/>
                        <a:t>Trip report, no map, no meta</a:t>
                      </a:r>
                    </a:p>
                  </a:txBody>
                  <a:tcPr/>
                </a:tc>
                <a:tc>
                  <a:txBody>
                    <a:bodyPr/>
                    <a:lstStyle/>
                    <a:p>
                      <a:r>
                        <a:rPr lang="en-US" dirty="0"/>
                        <a:t>Master but no filters</a:t>
                      </a:r>
                    </a:p>
                  </a:txBody>
                  <a:tcPr/>
                </a:tc>
                <a:tc>
                  <a:txBody>
                    <a:bodyPr/>
                    <a:lstStyle/>
                    <a:p>
                      <a:r>
                        <a:rPr lang="en-US" dirty="0"/>
                        <a:t>None</a:t>
                      </a:r>
                    </a:p>
                  </a:txBody>
                  <a:tcPr/>
                </a:tc>
                <a:tc>
                  <a:txBody>
                    <a:bodyPr/>
                    <a:lstStyle/>
                    <a:p>
                      <a:r>
                        <a:rPr lang="en-US" dirty="0"/>
                        <a:t>Good trail info</a:t>
                      </a:r>
                    </a:p>
                  </a:txBody>
                  <a:tcPr/>
                </a:tc>
                <a:tc>
                  <a:txBody>
                    <a:bodyPr/>
                    <a:lstStyle/>
                    <a:p>
                      <a:r>
                        <a:rPr lang="en-US" dirty="0"/>
                        <a:t>Trail info only, stale, no revenue?</a:t>
                      </a:r>
                    </a:p>
                  </a:txBody>
                  <a:tcPr/>
                </a:tc>
                <a:extLst>
                  <a:ext uri="{0D108BD9-81ED-4DB2-BD59-A6C34878D82A}">
                    <a16:rowId xmlns:a16="http://schemas.microsoft.com/office/drawing/2014/main" val="2220286977"/>
                  </a:ext>
                </a:extLst>
              </a:tr>
            </a:tbl>
          </a:graphicData>
        </a:graphic>
      </p:graphicFrame>
    </p:spTree>
    <p:extLst>
      <p:ext uri="{BB962C8B-B14F-4D97-AF65-F5344CB8AC3E}">
        <p14:creationId xmlns:p14="http://schemas.microsoft.com/office/powerpoint/2010/main" val="267810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Future Development</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249299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User classification, registration, sign on,  group management,  page privacy</a:t>
            </a:r>
          </a:p>
          <a:p>
            <a:pPr marL="285750" indent="-285750">
              <a:buFont typeface="Arial" panose="020B0604020202020204" pitchFamily="34" charset="0"/>
              <a:buChar char="•"/>
            </a:pPr>
            <a:r>
              <a:rPr lang="en-US" sz="2400" dirty="0"/>
              <a:t>Individual hiking history</a:t>
            </a:r>
          </a:p>
          <a:p>
            <a:pPr marL="285750" indent="-285750">
              <a:buFont typeface="Arial" panose="020B0604020202020204" pitchFamily="34" charset="0"/>
              <a:buChar char="•"/>
            </a:pPr>
            <a:r>
              <a:rPr lang="en-US" sz="2400" dirty="0"/>
              <a:t>Content Development.    10 discussion-postings,   20 Trails + postings</a:t>
            </a:r>
          </a:p>
          <a:p>
            <a:pPr marL="285750" indent="-285750">
              <a:buFont typeface="Arial" panose="020B0604020202020204" pitchFamily="34" charset="0"/>
              <a:buChar char="•"/>
            </a:pPr>
            <a:r>
              <a:rPr lang="en-US" sz="2400" dirty="0"/>
              <a:t>Social Media integration</a:t>
            </a:r>
          </a:p>
          <a:p>
            <a:pPr marL="285750" indent="-285750">
              <a:buFont typeface="Arial" panose="020B0604020202020204" pitchFamily="34" charset="0"/>
              <a:buChar char="•"/>
            </a:pPr>
            <a:r>
              <a:rPr lang="en-US" sz="2400" dirty="0"/>
              <a:t>Marketing Plan + Development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graphicFrame>
        <p:nvGraphicFramePr>
          <p:cNvPr id="5" name="Table 5">
            <a:extLst>
              <a:ext uri="{FF2B5EF4-FFF2-40B4-BE49-F238E27FC236}">
                <a16:creationId xmlns:a16="http://schemas.microsoft.com/office/drawing/2014/main" id="{A87E497C-56FA-CBC1-60FB-847B01FEC7B8}"/>
              </a:ext>
            </a:extLst>
          </p:cNvPr>
          <p:cNvGraphicFramePr>
            <a:graphicFrameLocks noGrp="1"/>
          </p:cNvGraphicFramePr>
          <p:nvPr>
            <p:extLst>
              <p:ext uri="{D42A27DB-BD31-4B8C-83A1-F6EECF244321}">
                <p14:modId xmlns:p14="http://schemas.microsoft.com/office/powerpoint/2010/main" val="3706971135"/>
              </p:ext>
            </p:extLst>
          </p:nvPr>
        </p:nvGraphicFramePr>
        <p:xfrm>
          <a:off x="2787973" y="4359952"/>
          <a:ext cx="6616054" cy="2225040"/>
        </p:xfrm>
        <a:graphic>
          <a:graphicData uri="http://schemas.openxmlformats.org/drawingml/2006/table">
            <a:tbl>
              <a:tblPr firstRow="1" bandRow="1">
                <a:tableStyleId>{21E4AEA4-8DFA-4A89-87EB-49C32662AFE0}</a:tableStyleId>
              </a:tblPr>
              <a:tblGrid>
                <a:gridCol w="1429541">
                  <a:extLst>
                    <a:ext uri="{9D8B030D-6E8A-4147-A177-3AD203B41FA5}">
                      <a16:colId xmlns:a16="http://schemas.microsoft.com/office/drawing/2014/main" val="354402369"/>
                    </a:ext>
                  </a:extLst>
                </a:gridCol>
                <a:gridCol w="2296546">
                  <a:extLst>
                    <a:ext uri="{9D8B030D-6E8A-4147-A177-3AD203B41FA5}">
                      <a16:colId xmlns:a16="http://schemas.microsoft.com/office/drawing/2014/main" val="147788803"/>
                    </a:ext>
                  </a:extLst>
                </a:gridCol>
                <a:gridCol w="2889967">
                  <a:extLst>
                    <a:ext uri="{9D8B030D-6E8A-4147-A177-3AD203B41FA5}">
                      <a16:colId xmlns:a16="http://schemas.microsoft.com/office/drawing/2014/main" val="153821220"/>
                    </a:ext>
                  </a:extLst>
                </a:gridCol>
              </a:tblGrid>
              <a:tr h="370840">
                <a:tc>
                  <a:txBody>
                    <a:bodyPr/>
                    <a:lstStyle/>
                    <a:p>
                      <a:pPr algn="ctr"/>
                      <a:r>
                        <a:rPr lang="en-US" dirty="0"/>
                        <a:t> User Type</a:t>
                      </a:r>
                    </a:p>
                  </a:txBody>
                  <a:tcPr/>
                </a:tc>
                <a:tc>
                  <a:txBody>
                    <a:bodyPr/>
                    <a:lstStyle/>
                    <a:p>
                      <a:pPr algn="ctr"/>
                      <a:r>
                        <a:rPr lang="en-US" dirty="0"/>
                        <a:t>2023</a:t>
                      </a:r>
                    </a:p>
                  </a:txBody>
                  <a:tcPr/>
                </a:tc>
                <a:tc>
                  <a:txBody>
                    <a:bodyPr/>
                    <a:lstStyle/>
                    <a:p>
                      <a:pPr algn="ctr"/>
                      <a:r>
                        <a:rPr lang="en-US" dirty="0"/>
                        <a:t>2024</a:t>
                      </a:r>
                    </a:p>
                  </a:txBody>
                  <a:tcPr/>
                </a:tc>
                <a:extLst>
                  <a:ext uri="{0D108BD9-81ED-4DB2-BD59-A6C34878D82A}">
                    <a16:rowId xmlns:a16="http://schemas.microsoft.com/office/drawing/2014/main" val="2193433483"/>
                  </a:ext>
                </a:extLst>
              </a:tr>
              <a:tr h="370840">
                <a:tc>
                  <a:txBody>
                    <a:bodyPr/>
                    <a:lstStyle/>
                    <a:p>
                      <a:pPr algn="ctr"/>
                      <a:r>
                        <a:rPr lang="en-US" dirty="0"/>
                        <a:t>viewers</a:t>
                      </a:r>
                    </a:p>
                  </a:txBody>
                  <a:tcPr/>
                </a:tc>
                <a:tc>
                  <a:txBody>
                    <a:bodyPr/>
                    <a:lstStyle/>
                    <a:p>
                      <a:pPr algn="ctr"/>
                      <a:r>
                        <a:rPr lang="en-US" dirty="0"/>
                        <a:t> a few hundred</a:t>
                      </a:r>
                    </a:p>
                  </a:txBody>
                  <a:tcPr/>
                </a:tc>
                <a:tc>
                  <a:txBody>
                    <a:bodyPr/>
                    <a:lstStyle/>
                    <a:p>
                      <a:pPr algn="ctr"/>
                      <a:r>
                        <a:rPr lang="en-US" dirty="0"/>
                        <a:t>a few thousand</a:t>
                      </a:r>
                    </a:p>
                  </a:txBody>
                  <a:tcPr/>
                </a:tc>
                <a:extLst>
                  <a:ext uri="{0D108BD9-81ED-4DB2-BD59-A6C34878D82A}">
                    <a16:rowId xmlns:a16="http://schemas.microsoft.com/office/drawing/2014/main" val="3870933437"/>
                  </a:ext>
                </a:extLst>
              </a:tr>
              <a:tr h="370840">
                <a:tc>
                  <a:txBody>
                    <a:bodyPr/>
                    <a:lstStyle/>
                    <a:p>
                      <a:pPr algn="ctr"/>
                      <a:r>
                        <a:rPr lang="en-US" dirty="0"/>
                        <a:t>commenters</a:t>
                      </a:r>
                    </a:p>
                  </a:txBody>
                  <a:tcPr/>
                </a:tc>
                <a:tc>
                  <a:txBody>
                    <a:bodyPr/>
                    <a:lstStyle/>
                    <a:p>
                      <a:pPr algn="ctr"/>
                      <a:r>
                        <a:rPr lang="en-US" dirty="0"/>
                        <a:t> 10s </a:t>
                      </a:r>
                    </a:p>
                  </a:txBody>
                  <a:tcPr/>
                </a:tc>
                <a:tc>
                  <a:txBody>
                    <a:bodyPr/>
                    <a:lstStyle/>
                    <a:p>
                      <a:pPr algn="ctr"/>
                      <a:r>
                        <a:rPr lang="en-US" dirty="0"/>
                        <a:t>100s</a:t>
                      </a:r>
                    </a:p>
                  </a:txBody>
                  <a:tcPr/>
                </a:tc>
                <a:extLst>
                  <a:ext uri="{0D108BD9-81ED-4DB2-BD59-A6C34878D82A}">
                    <a16:rowId xmlns:a16="http://schemas.microsoft.com/office/drawing/2014/main" val="2444676278"/>
                  </a:ext>
                </a:extLst>
              </a:tr>
              <a:tr h="370840">
                <a:tc>
                  <a:txBody>
                    <a:bodyPr/>
                    <a:lstStyle/>
                    <a:p>
                      <a:pPr algn="ctr"/>
                      <a:r>
                        <a:rPr lang="en-US" dirty="0"/>
                        <a:t>posters</a:t>
                      </a:r>
                    </a:p>
                  </a:txBody>
                  <a:tcPr/>
                </a:tc>
                <a:tc>
                  <a:txBody>
                    <a:bodyPr/>
                    <a:lstStyle/>
                    <a:p>
                      <a:pPr algn="ctr"/>
                      <a:r>
                        <a:rPr lang="en-US" dirty="0"/>
                        <a:t> 10</a:t>
                      </a:r>
                    </a:p>
                  </a:txBody>
                  <a:tcPr/>
                </a:tc>
                <a:tc>
                  <a:txBody>
                    <a:bodyPr/>
                    <a:lstStyle/>
                    <a:p>
                      <a:pPr algn="ctr"/>
                      <a:r>
                        <a:rPr lang="en-US" dirty="0"/>
                        <a:t> 30</a:t>
                      </a:r>
                    </a:p>
                  </a:txBody>
                  <a:tcPr/>
                </a:tc>
                <a:extLst>
                  <a:ext uri="{0D108BD9-81ED-4DB2-BD59-A6C34878D82A}">
                    <a16:rowId xmlns:a16="http://schemas.microsoft.com/office/drawing/2014/main" val="1056478668"/>
                  </a:ext>
                </a:extLst>
              </a:tr>
              <a:tr h="370840">
                <a:tc>
                  <a:txBody>
                    <a:bodyPr/>
                    <a:lstStyle/>
                    <a:p>
                      <a:pPr algn="ctr"/>
                      <a:r>
                        <a:rPr lang="en-US" dirty="0"/>
                        <a:t>hikers</a:t>
                      </a:r>
                    </a:p>
                  </a:txBody>
                  <a:tcPr/>
                </a:tc>
                <a:tc>
                  <a:txBody>
                    <a:bodyPr/>
                    <a:lstStyle/>
                    <a:p>
                      <a:pPr algn="ctr"/>
                      <a:r>
                        <a:rPr lang="en-US" dirty="0"/>
                        <a:t> 2 – 3</a:t>
                      </a:r>
                    </a:p>
                  </a:txBody>
                  <a:tcPr/>
                </a:tc>
                <a:tc>
                  <a:txBody>
                    <a:bodyPr/>
                    <a:lstStyle/>
                    <a:p>
                      <a:pPr algn="ctr"/>
                      <a:r>
                        <a:rPr lang="en-US" dirty="0"/>
                        <a:t> 10</a:t>
                      </a:r>
                    </a:p>
                  </a:txBody>
                  <a:tcPr/>
                </a:tc>
                <a:extLst>
                  <a:ext uri="{0D108BD9-81ED-4DB2-BD59-A6C34878D82A}">
                    <a16:rowId xmlns:a16="http://schemas.microsoft.com/office/drawing/2014/main" val="2769514158"/>
                  </a:ext>
                </a:extLst>
              </a:tr>
              <a:tr h="370840">
                <a:tc>
                  <a:txBody>
                    <a:bodyPr/>
                    <a:lstStyle/>
                    <a:p>
                      <a:pPr algn="ctr"/>
                      <a:r>
                        <a:rPr lang="en-US" dirty="0"/>
                        <a:t>Influencers</a:t>
                      </a:r>
                    </a:p>
                  </a:txBody>
                  <a:tcPr/>
                </a:tc>
                <a:tc>
                  <a:txBody>
                    <a:bodyPr/>
                    <a:lstStyle/>
                    <a:p>
                      <a:pPr algn="ctr"/>
                      <a:r>
                        <a:rPr lang="en-US" dirty="0"/>
                        <a:t> 2 - 3</a:t>
                      </a:r>
                    </a:p>
                  </a:txBody>
                  <a:tcPr/>
                </a:tc>
                <a:tc>
                  <a:txBody>
                    <a:bodyPr/>
                    <a:lstStyle/>
                    <a:p>
                      <a:pPr algn="ctr"/>
                      <a:r>
                        <a:rPr lang="en-US" dirty="0"/>
                        <a:t>5 - 6</a:t>
                      </a:r>
                    </a:p>
                  </a:txBody>
                  <a:tcPr/>
                </a:tc>
                <a:extLst>
                  <a:ext uri="{0D108BD9-81ED-4DB2-BD59-A6C34878D82A}">
                    <a16:rowId xmlns:a16="http://schemas.microsoft.com/office/drawing/2014/main" val="2608469002"/>
                  </a:ext>
                </a:extLst>
              </a:tr>
            </a:tbl>
          </a:graphicData>
        </a:graphic>
      </p:graphicFrame>
    </p:spTree>
    <p:extLst>
      <p:ext uri="{BB962C8B-B14F-4D97-AF65-F5344CB8AC3E}">
        <p14:creationId xmlns:p14="http://schemas.microsoft.com/office/powerpoint/2010/main" val="290857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Agenda</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4616648"/>
          </a:xfrm>
          <a:prstGeom prst="rect">
            <a:avLst/>
          </a:prstGeom>
          <a:noFill/>
        </p:spPr>
        <p:txBody>
          <a:bodyPr wrap="square" rtlCol="0">
            <a:spAutoFit/>
          </a:bodyPr>
          <a:lstStyle/>
          <a:p>
            <a:pPr marL="285750" indent="-285750">
              <a:buFont typeface="Arial" panose="020B0604020202020204" pitchFamily="34" charset="0"/>
              <a:buChar char="•"/>
            </a:pPr>
            <a:r>
              <a:rPr lang="en-US" sz="2400" dirty="0"/>
              <a:t>Vision</a:t>
            </a:r>
          </a:p>
          <a:p>
            <a:pPr marL="285750" indent="-285750">
              <a:buFont typeface="Arial" panose="020B0604020202020204" pitchFamily="34" charset="0"/>
              <a:buChar char="•"/>
            </a:pPr>
            <a:r>
              <a:rPr lang="en-US" sz="2400" dirty="0"/>
              <a:t>Timeline</a:t>
            </a:r>
          </a:p>
          <a:p>
            <a:pPr marL="285750" indent="-285750">
              <a:buFont typeface="Arial" panose="020B0604020202020204" pitchFamily="34" charset="0"/>
              <a:buChar char="•"/>
            </a:pPr>
            <a:r>
              <a:rPr lang="en-US" sz="2400" dirty="0"/>
              <a:t>Platform</a:t>
            </a:r>
          </a:p>
          <a:p>
            <a:pPr marL="285750" indent="-285750">
              <a:buFont typeface="Arial" panose="020B0604020202020204" pitchFamily="34" charset="0"/>
              <a:buChar char="•"/>
            </a:pPr>
            <a:r>
              <a:rPr lang="en-US" sz="2400" dirty="0"/>
              <a:t>Internship (Russell Elliott)</a:t>
            </a:r>
          </a:p>
          <a:p>
            <a:pPr marL="285750" indent="-285750">
              <a:buFont typeface="Arial" panose="020B0604020202020204" pitchFamily="34" charset="0"/>
              <a:buChar char="•"/>
            </a:pPr>
            <a:r>
              <a:rPr lang="en-US" sz="2400" dirty="0"/>
              <a:t>Tools (Examples)</a:t>
            </a:r>
          </a:p>
          <a:p>
            <a:pPr marL="285750" indent="-285750">
              <a:buFont typeface="Arial" panose="020B0604020202020204" pitchFamily="34" charset="0"/>
              <a:buChar char="•"/>
            </a:pPr>
            <a:r>
              <a:rPr lang="en-US" sz="2400" dirty="0"/>
              <a:t>Personas:  Advanced Hiker,  Outdoor Professional</a:t>
            </a:r>
          </a:p>
          <a:p>
            <a:pPr marL="285750" indent="-285750">
              <a:buFont typeface="Arial" panose="020B0604020202020204" pitchFamily="34" charset="0"/>
              <a:buChar char="•"/>
            </a:pPr>
            <a:r>
              <a:rPr lang="en-US" sz="2400" dirty="0"/>
              <a:t>Walkthrough </a:t>
            </a:r>
          </a:p>
          <a:p>
            <a:pPr marL="285750" indent="-285750">
              <a:buFont typeface="Arial" panose="020B0604020202020204" pitchFamily="34" charset="0"/>
              <a:buChar char="•"/>
            </a:pPr>
            <a:r>
              <a:rPr lang="en-US" sz="2400" dirty="0"/>
              <a:t>Meeting the Needs (of the Personas)</a:t>
            </a:r>
          </a:p>
          <a:p>
            <a:pPr marL="285750" indent="-285750">
              <a:buFont typeface="Arial" panose="020B0604020202020204" pitchFamily="34" charset="0"/>
              <a:buChar char="•"/>
            </a:pPr>
            <a:r>
              <a:rPr lang="en-US" sz="2400" dirty="0"/>
              <a:t>Competitive Analysis</a:t>
            </a:r>
          </a:p>
          <a:p>
            <a:pPr marL="285750" indent="-285750">
              <a:buFont typeface="Arial" panose="020B0604020202020204" pitchFamily="34" charset="0"/>
              <a:buChar char="•"/>
            </a:pPr>
            <a:r>
              <a:rPr lang="en-US" sz="2400" dirty="0"/>
              <a:t>Future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7AAB0">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Tree>
    <p:extLst>
      <p:ext uri="{BB962C8B-B14F-4D97-AF65-F5344CB8AC3E}">
        <p14:creationId xmlns:p14="http://schemas.microsoft.com/office/powerpoint/2010/main" val="3964882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highlight>
                  <a:srgbClr val="97AAB0"/>
                </a:highlight>
              </a:rPr>
              <a:t>Vison</a:t>
            </a:r>
          </a:p>
        </p:txBody>
      </p:sp>
      <p:sp>
        <p:nvSpPr>
          <p:cNvPr id="3" name="TextBox 2">
            <a:extLst>
              <a:ext uri="{FF2B5EF4-FFF2-40B4-BE49-F238E27FC236}">
                <a16:creationId xmlns:a16="http://schemas.microsoft.com/office/drawing/2014/main" id="{FB2618DF-498C-254F-9010-9D8DE5364F59}"/>
              </a:ext>
            </a:extLst>
          </p:cNvPr>
          <p:cNvSpPr txBox="1"/>
          <p:nvPr/>
        </p:nvSpPr>
        <p:spPr>
          <a:xfrm>
            <a:off x="566729" y="1808703"/>
            <a:ext cx="11350613" cy="4431983"/>
          </a:xfrm>
          <a:prstGeom prst="rect">
            <a:avLst/>
          </a:prstGeom>
          <a:noFill/>
        </p:spPr>
        <p:txBody>
          <a:bodyPr wrap="square" rtlCol="0">
            <a:spAutoFit/>
          </a:bodyPr>
          <a:lstStyle/>
          <a:p>
            <a:pPr marL="285750" indent="-285750">
              <a:buFont typeface="Arial" panose="020B0604020202020204" pitchFamily="34" charset="0"/>
              <a:buChar char="•"/>
            </a:pPr>
            <a:r>
              <a:rPr lang="en-US" sz="2400" dirty="0"/>
              <a:t>To develop a website for thought leaders of advanced hikers and outdoor professionals</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Share in depth information about trails and hiking issues and receive feedback from a like minded community</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Present insights and hiking experiences (chronology/record)</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Similar objective as </a:t>
            </a:r>
            <a:r>
              <a:rPr lang="en-US" sz="2400" i="1" dirty="0"/>
              <a:t>Munro Live </a:t>
            </a:r>
            <a:r>
              <a:rPr lang="en-US" sz="2400" dirty="0"/>
              <a:t>YouTube channel to the EV market</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Success:  </a:t>
            </a:r>
            <a:r>
              <a:rPr lang="en-US" sz="2400" i="1" dirty="0">
                <a:solidFill>
                  <a:schemeClr val="bg2">
                    <a:lumMod val="25000"/>
                  </a:schemeClr>
                </a:solidFill>
              </a:rPr>
              <a:t>Sacramento Bee August 24, 2024  “ … As Jason Cockroft has stated in SierraHiking.net more hikers are at risk hiking in shoulder seasons  …“</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7AAB0">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Tree>
    <p:extLst>
      <p:ext uri="{BB962C8B-B14F-4D97-AF65-F5344CB8AC3E}">
        <p14:creationId xmlns:p14="http://schemas.microsoft.com/office/powerpoint/2010/main" val="145368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Timeline</a:t>
            </a:r>
          </a:p>
        </p:txBody>
      </p:sp>
      <p:sp>
        <p:nvSpPr>
          <p:cNvPr id="3" name="TextBox 2">
            <a:extLst>
              <a:ext uri="{FF2B5EF4-FFF2-40B4-BE49-F238E27FC236}">
                <a16:creationId xmlns:a16="http://schemas.microsoft.com/office/drawing/2014/main" id="{FB2618DF-498C-254F-9010-9D8DE5364F59}"/>
              </a:ext>
            </a:extLst>
          </p:cNvPr>
          <p:cNvSpPr txBox="1"/>
          <p:nvPr/>
        </p:nvSpPr>
        <p:spPr>
          <a:xfrm>
            <a:off x="5552902" y="3304994"/>
            <a:ext cx="10400044"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2">
            <a:duotone>
              <a:prstClr val="black"/>
              <a:srgbClr val="9BB0B5">
                <a:tint val="45000"/>
                <a:satMod val="400000"/>
              </a:srgbClr>
            </a:duotone>
            <a:extLst>
              <a:ext uri="{BEBA8EAE-BF5A-486C-A8C5-ECC9F3942E4B}">
                <a14:imgProps xmlns:a14="http://schemas.microsoft.com/office/drawing/2010/main">
                  <a14:imgLayer r:embed="rId3">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Chevron 4">
            <a:extLst>
              <a:ext uri="{FF2B5EF4-FFF2-40B4-BE49-F238E27FC236}">
                <a16:creationId xmlns:a16="http://schemas.microsoft.com/office/drawing/2014/main" id="{EDF2D9C2-ECD1-A4E2-6740-1EF4DF8049F0}"/>
              </a:ext>
            </a:extLst>
          </p:cNvPr>
          <p:cNvSpPr/>
          <p:nvPr/>
        </p:nvSpPr>
        <p:spPr>
          <a:xfrm>
            <a:off x="71332" y="2356828"/>
            <a:ext cx="3253766" cy="3312452"/>
          </a:xfrm>
          <a:prstGeom prst="chevron">
            <a:avLst/>
          </a:prstGeom>
          <a:solidFill>
            <a:schemeClr val="accent1">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hevron 11">
            <a:extLst>
              <a:ext uri="{FF2B5EF4-FFF2-40B4-BE49-F238E27FC236}">
                <a16:creationId xmlns:a16="http://schemas.microsoft.com/office/drawing/2014/main" id="{CD5FC798-C10E-8D2A-55E2-86EFC48CE7B8}"/>
              </a:ext>
            </a:extLst>
          </p:cNvPr>
          <p:cNvSpPr/>
          <p:nvPr/>
        </p:nvSpPr>
        <p:spPr>
          <a:xfrm>
            <a:off x="1836400" y="2356828"/>
            <a:ext cx="4759220" cy="3312452"/>
          </a:xfrm>
          <a:prstGeom prst="chevron">
            <a:avLst/>
          </a:prstGeom>
          <a:solidFill>
            <a:schemeClr val="accent1">
              <a:lumMod val="75000"/>
            </a:schemeClr>
          </a:solidFill>
          <a:ln w="38100">
            <a:solidFill>
              <a:srgbClr val="745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998CEAEF-E951-419A-4E49-2425A150EB21}"/>
              </a:ext>
            </a:extLst>
          </p:cNvPr>
          <p:cNvSpPr/>
          <p:nvPr/>
        </p:nvSpPr>
        <p:spPr>
          <a:xfrm>
            <a:off x="5109965" y="2356828"/>
            <a:ext cx="3253766" cy="3312452"/>
          </a:xfrm>
          <a:prstGeom prst="chevron">
            <a:avLst/>
          </a:prstGeom>
          <a:solidFill>
            <a:schemeClr val="accent1">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E736AFBF-372C-DF13-5346-C48578214114}"/>
              </a:ext>
            </a:extLst>
          </p:cNvPr>
          <p:cNvSpPr/>
          <p:nvPr/>
        </p:nvSpPr>
        <p:spPr>
          <a:xfrm>
            <a:off x="6877293" y="2356828"/>
            <a:ext cx="3388568" cy="3312452"/>
          </a:xfrm>
          <a:prstGeom prst="chevron">
            <a:avLst/>
          </a:prstGeom>
          <a:solidFill>
            <a:schemeClr val="accent1">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a:extLst>
              <a:ext uri="{FF2B5EF4-FFF2-40B4-BE49-F238E27FC236}">
                <a16:creationId xmlns:a16="http://schemas.microsoft.com/office/drawing/2014/main" id="{61EB5578-9594-1045-B05E-FE7259A9040F}"/>
              </a:ext>
            </a:extLst>
          </p:cNvPr>
          <p:cNvSpPr/>
          <p:nvPr/>
        </p:nvSpPr>
        <p:spPr>
          <a:xfrm>
            <a:off x="8795343" y="2356828"/>
            <a:ext cx="3253766" cy="3312452"/>
          </a:xfrm>
          <a:prstGeom prst="chevron">
            <a:avLst/>
          </a:prstGeom>
          <a:solidFill>
            <a:schemeClr val="accent1">
              <a:lumMod val="60000"/>
              <a:lumOff val="40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BB94360C-1D43-D137-AC99-FD1470F3E296}"/>
              </a:ext>
            </a:extLst>
          </p:cNvPr>
          <p:cNvSpPr txBox="1"/>
          <p:nvPr/>
        </p:nvSpPr>
        <p:spPr>
          <a:xfrm>
            <a:off x="801655" y="2809702"/>
            <a:ext cx="1612669" cy="369332"/>
          </a:xfrm>
          <a:prstGeom prst="rect">
            <a:avLst/>
          </a:prstGeom>
          <a:noFill/>
        </p:spPr>
        <p:txBody>
          <a:bodyPr wrap="square" rtlCol="0">
            <a:spAutoFit/>
          </a:bodyPr>
          <a:lstStyle/>
          <a:p>
            <a:r>
              <a:rPr lang="en-US" dirty="0"/>
              <a:t>summer 2021</a:t>
            </a:r>
          </a:p>
        </p:txBody>
      </p:sp>
      <p:sp>
        <p:nvSpPr>
          <p:cNvPr id="18" name="TextBox 17">
            <a:extLst>
              <a:ext uri="{FF2B5EF4-FFF2-40B4-BE49-F238E27FC236}">
                <a16:creationId xmlns:a16="http://schemas.microsoft.com/office/drawing/2014/main" id="{A406B1A4-0CB5-DA86-A47A-61C2F4BB27FA}"/>
              </a:ext>
            </a:extLst>
          </p:cNvPr>
          <p:cNvSpPr txBox="1"/>
          <p:nvPr/>
        </p:nvSpPr>
        <p:spPr>
          <a:xfrm>
            <a:off x="3431962" y="2828524"/>
            <a:ext cx="1612669" cy="369332"/>
          </a:xfrm>
          <a:prstGeom prst="rect">
            <a:avLst/>
          </a:prstGeom>
          <a:noFill/>
        </p:spPr>
        <p:txBody>
          <a:bodyPr wrap="square" rtlCol="0">
            <a:spAutoFit/>
          </a:bodyPr>
          <a:lstStyle/>
          <a:p>
            <a:r>
              <a:rPr lang="en-US" dirty="0"/>
              <a:t>winter 2021</a:t>
            </a:r>
          </a:p>
        </p:txBody>
      </p:sp>
      <p:sp>
        <p:nvSpPr>
          <p:cNvPr id="19" name="TextBox 18">
            <a:extLst>
              <a:ext uri="{FF2B5EF4-FFF2-40B4-BE49-F238E27FC236}">
                <a16:creationId xmlns:a16="http://schemas.microsoft.com/office/drawing/2014/main" id="{31B48734-8453-A1BE-3B79-5C11CA2FFE9A}"/>
              </a:ext>
            </a:extLst>
          </p:cNvPr>
          <p:cNvSpPr txBox="1"/>
          <p:nvPr/>
        </p:nvSpPr>
        <p:spPr>
          <a:xfrm>
            <a:off x="5891367" y="2809702"/>
            <a:ext cx="1612669" cy="369332"/>
          </a:xfrm>
          <a:prstGeom prst="rect">
            <a:avLst/>
          </a:prstGeom>
          <a:noFill/>
        </p:spPr>
        <p:txBody>
          <a:bodyPr wrap="square" rtlCol="0">
            <a:spAutoFit/>
          </a:bodyPr>
          <a:lstStyle/>
          <a:p>
            <a:r>
              <a:rPr lang="en-US" dirty="0"/>
              <a:t>summer 2022</a:t>
            </a:r>
          </a:p>
        </p:txBody>
      </p:sp>
      <p:sp>
        <p:nvSpPr>
          <p:cNvPr id="20" name="TextBox 19">
            <a:extLst>
              <a:ext uri="{FF2B5EF4-FFF2-40B4-BE49-F238E27FC236}">
                <a16:creationId xmlns:a16="http://schemas.microsoft.com/office/drawing/2014/main" id="{CDE7BF03-F506-758C-13C2-6FAFFBE4E0C9}"/>
              </a:ext>
            </a:extLst>
          </p:cNvPr>
          <p:cNvSpPr txBox="1"/>
          <p:nvPr/>
        </p:nvSpPr>
        <p:spPr>
          <a:xfrm>
            <a:off x="8013112" y="2828524"/>
            <a:ext cx="1280160" cy="369332"/>
          </a:xfrm>
          <a:prstGeom prst="rect">
            <a:avLst/>
          </a:prstGeom>
          <a:noFill/>
        </p:spPr>
        <p:txBody>
          <a:bodyPr wrap="square" rtlCol="0">
            <a:spAutoFit/>
          </a:bodyPr>
          <a:lstStyle/>
          <a:p>
            <a:r>
              <a:rPr lang="en-US" dirty="0"/>
              <a:t>fall 2022</a:t>
            </a:r>
          </a:p>
        </p:txBody>
      </p:sp>
      <p:sp>
        <p:nvSpPr>
          <p:cNvPr id="21" name="TextBox 20">
            <a:extLst>
              <a:ext uri="{FF2B5EF4-FFF2-40B4-BE49-F238E27FC236}">
                <a16:creationId xmlns:a16="http://schemas.microsoft.com/office/drawing/2014/main" id="{3D889F90-7B4B-3ACC-8967-9EBC4C495BFE}"/>
              </a:ext>
            </a:extLst>
          </p:cNvPr>
          <p:cNvSpPr txBox="1"/>
          <p:nvPr/>
        </p:nvSpPr>
        <p:spPr>
          <a:xfrm>
            <a:off x="9634693" y="2828524"/>
            <a:ext cx="1612669" cy="369332"/>
          </a:xfrm>
          <a:prstGeom prst="rect">
            <a:avLst/>
          </a:prstGeom>
          <a:noFill/>
        </p:spPr>
        <p:txBody>
          <a:bodyPr wrap="square" rtlCol="0">
            <a:spAutoFit/>
          </a:bodyPr>
          <a:lstStyle/>
          <a:p>
            <a:r>
              <a:rPr lang="en-US" dirty="0"/>
              <a:t>winter 2022</a:t>
            </a:r>
          </a:p>
        </p:txBody>
      </p:sp>
      <p:sp>
        <p:nvSpPr>
          <p:cNvPr id="22" name="TextBox 21">
            <a:extLst>
              <a:ext uri="{FF2B5EF4-FFF2-40B4-BE49-F238E27FC236}">
                <a16:creationId xmlns:a16="http://schemas.microsoft.com/office/drawing/2014/main" id="{9346C7C3-E10C-6BAB-A9A4-10E99117F856}"/>
              </a:ext>
            </a:extLst>
          </p:cNvPr>
          <p:cNvSpPr txBox="1"/>
          <p:nvPr/>
        </p:nvSpPr>
        <p:spPr>
          <a:xfrm>
            <a:off x="4140693" y="3776166"/>
            <a:ext cx="1130536" cy="338554"/>
          </a:xfrm>
          <a:prstGeom prst="rect">
            <a:avLst/>
          </a:prstGeom>
          <a:noFill/>
        </p:spPr>
        <p:txBody>
          <a:bodyPr wrap="square" rtlCol="0">
            <a:spAutoFit/>
          </a:bodyPr>
          <a:lstStyle/>
          <a:p>
            <a:r>
              <a:rPr lang="en-US" sz="1600" dirty="0"/>
              <a:t>- dormant</a:t>
            </a:r>
          </a:p>
        </p:txBody>
      </p:sp>
      <p:sp>
        <p:nvSpPr>
          <p:cNvPr id="23" name="TextBox 22">
            <a:extLst>
              <a:ext uri="{FF2B5EF4-FFF2-40B4-BE49-F238E27FC236}">
                <a16:creationId xmlns:a16="http://schemas.microsoft.com/office/drawing/2014/main" id="{AEE06B0B-136A-0B8D-9594-1E13BF8C2EB3}"/>
              </a:ext>
            </a:extLst>
          </p:cNvPr>
          <p:cNvSpPr txBox="1"/>
          <p:nvPr/>
        </p:nvSpPr>
        <p:spPr>
          <a:xfrm>
            <a:off x="1691114" y="3573787"/>
            <a:ext cx="2024672" cy="830997"/>
          </a:xfrm>
          <a:prstGeom prst="rect">
            <a:avLst/>
          </a:prstGeom>
          <a:noFill/>
        </p:spPr>
        <p:txBody>
          <a:bodyPr wrap="square" rtlCol="0">
            <a:spAutoFit/>
          </a:bodyPr>
          <a:lstStyle/>
          <a:p>
            <a:r>
              <a:rPr lang="en-US" sz="1600" dirty="0"/>
              <a:t>- domain</a:t>
            </a:r>
          </a:p>
          <a:p>
            <a:r>
              <a:rPr lang="en-US" sz="1600" dirty="0"/>
              <a:t>- AWS footprint</a:t>
            </a:r>
          </a:p>
          <a:p>
            <a:r>
              <a:rPr lang="en-US" sz="1600" dirty="0"/>
              <a:t>- website est.</a:t>
            </a:r>
          </a:p>
        </p:txBody>
      </p:sp>
      <p:sp>
        <p:nvSpPr>
          <p:cNvPr id="24" name="TextBox 23">
            <a:extLst>
              <a:ext uri="{FF2B5EF4-FFF2-40B4-BE49-F238E27FC236}">
                <a16:creationId xmlns:a16="http://schemas.microsoft.com/office/drawing/2014/main" id="{9C3CA7A3-ECC5-B564-0594-83FFE49A2E22}"/>
              </a:ext>
            </a:extLst>
          </p:cNvPr>
          <p:cNvSpPr txBox="1"/>
          <p:nvPr/>
        </p:nvSpPr>
        <p:spPr>
          <a:xfrm>
            <a:off x="8500238" y="3561075"/>
            <a:ext cx="1683854" cy="830997"/>
          </a:xfrm>
          <a:prstGeom prst="rect">
            <a:avLst/>
          </a:prstGeom>
          <a:noFill/>
        </p:spPr>
        <p:txBody>
          <a:bodyPr wrap="square" rtlCol="0">
            <a:spAutoFit/>
          </a:bodyPr>
          <a:lstStyle/>
          <a:p>
            <a:r>
              <a:rPr lang="en-US" sz="1600" dirty="0"/>
              <a:t>- user definition</a:t>
            </a:r>
          </a:p>
          <a:p>
            <a:r>
              <a:rPr lang="en-US" sz="1600" dirty="0"/>
              <a:t>- personal history</a:t>
            </a:r>
          </a:p>
          <a:p>
            <a:r>
              <a:rPr lang="en-US" sz="1600" dirty="0"/>
              <a:t>- content dev</a:t>
            </a:r>
          </a:p>
        </p:txBody>
      </p:sp>
      <p:sp>
        <p:nvSpPr>
          <p:cNvPr id="25" name="TextBox 24">
            <a:extLst>
              <a:ext uri="{FF2B5EF4-FFF2-40B4-BE49-F238E27FC236}">
                <a16:creationId xmlns:a16="http://schemas.microsoft.com/office/drawing/2014/main" id="{32133EE8-A3F9-5790-AE63-BB39A3AE2870}"/>
              </a:ext>
            </a:extLst>
          </p:cNvPr>
          <p:cNvSpPr txBox="1"/>
          <p:nvPr/>
        </p:nvSpPr>
        <p:spPr>
          <a:xfrm>
            <a:off x="6750377" y="3523941"/>
            <a:ext cx="1640254" cy="830997"/>
          </a:xfrm>
          <a:prstGeom prst="rect">
            <a:avLst/>
          </a:prstGeom>
          <a:noFill/>
        </p:spPr>
        <p:txBody>
          <a:bodyPr wrap="square" rtlCol="0">
            <a:spAutoFit/>
          </a:bodyPr>
          <a:lstStyle/>
          <a:p>
            <a:r>
              <a:rPr lang="en-US" sz="1600" dirty="0"/>
              <a:t>- trail page</a:t>
            </a:r>
          </a:p>
          <a:p>
            <a:r>
              <a:rPr lang="en-US" sz="1600" dirty="0"/>
              <a:t>- master map</a:t>
            </a:r>
          </a:p>
          <a:p>
            <a:r>
              <a:rPr lang="en-US" sz="1600" dirty="0"/>
              <a:t>- landing page</a:t>
            </a:r>
          </a:p>
        </p:txBody>
      </p:sp>
      <p:sp>
        <p:nvSpPr>
          <p:cNvPr id="26" name="TextBox 25">
            <a:extLst>
              <a:ext uri="{FF2B5EF4-FFF2-40B4-BE49-F238E27FC236}">
                <a16:creationId xmlns:a16="http://schemas.microsoft.com/office/drawing/2014/main" id="{AD53553C-0B38-5B8D-F45E-75BB1236AB97}"/>
              </a:ext>
            </a:extLst>
          </p:cNvPr>
          <p:cNvSpPr txBox="1"/>
          <p:nvPr/>
        </p:nvSpPr>
        <p:spPr>
          <a:xfrm>
            <a:off x="10401502" y="3778234"/>
            <a:ext cx="1790739" cy="338554"/>
          </a:xfrm>
          <a:prstGeom prst="rect">
            <a:avLst/>
          </a:prstGeom>
          <a:noFill/>
        </p:spPr>
        <p:txBody>
          <a:bodyPr wrap="square" rtlCol="0">
            <a:spAutoFit/>
          </a:bodyPr>
          <a:lstStyle/>
          <a:p>
            <a:r>
              <a:rPr lang="en-US" sz="1600" dirty="0"/>
              <a:t>- marketing plan</a:t>
            </a:r>
          </a:p>
        </p:txBody>
      </p:sp>
    </p:spTree>
    <p:extLst>
      <p:ext uri="{BB962C8B-B14F-4D97-AF65-F5344CB8AC3E}">
        <p14:creationId xmlns:p14="http://schemas.microsoft.com/office/powerpoint/2010/main" val="247185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Platform</a:t>
            </a:r>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cxnSp>
        <p:nvCxnSpPr>
          <p:cNvPr id="6" name="Straight Connector 5">
            <a:extLst>
              <a:ext uri="{FF2B5EF4-FFF2-40B4-BE49-F238E27FC236}">
                <a16:creationId xmlns:a16="http://schemas.microsoft.com/office/drawing/2014/main" id="{DA39A510-7ADE-253A-92BA-ECA6BA481AF1}"/>
              </a:ext>
            </a:extLst>
          </p:cNvPr>
          <p:cNvCxnSpPr/>
          <p:nvPr/>
        </p:nvCxnSpPr>
        <p:spPr>
          <a:xfrm>
            <a:off x="1115367" y="5104015"/>
            <a:ext cx="0" cy="897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B1BD09-A6D3-7E12-43D2-48D5FA709376}"/>
              </a:ext>
            </a:extLst>
          </p:cNvPr>
          <p:cNvCxnSpPr/>
          <p:nvPr/>
        </p:nvCxnSpPr>
        <p:spPr>
          <a:xfrm>
            <a:off x="11359418" y="5104015"/>
            <a:ext cx="0" cy="897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B42F7E-B647-AE58-98AA-EB8E2458DE75}"/>
              </a:ext>
            </a:extLst>
          </p:cNvPr>
          <p:cNvCxnSpPr>
            <a:cxnSpLocks/>
          </p:cNvCxnSpPr>
          <p:nvPr/>
        </p:nvCxnSpPr>
        <p:spPr>
          <a:xfrm flipH="1">
            <a:off x="1115367" y="6001789"/>
            <a:ext cx="102440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CC109122-7EA7-E21E-83B1-0A735D09BB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352963" y="5009983"/>
            <a:ext cx="923330" cy="923330"/>
          </a:xfrm>
          <a:prstGeom prst="rect">
            <a:avLst/>
          </a:prstGeom>
        </p:spPr>
      </p:pic>
      <p:pic>
        <p:nvPicPr>
          <p:cNvPr id="14" name="Graphic 60">
            <a:extLst>
              <a:ext uri="{FF2B5EF4-FFF2-40B4-BE49-F238E27FC236}">
                <a16:creationId xmlns:a16="http://schemas.microsoft.com/office/drawing/2014/main" id="{CABF4D1D-DF2F-D3E9-913C-423E07BE2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0807" y="4619337"/>
            <a:ext cx="933565" cy="93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F11E7AB0-45A4-3351-DEF7-D0A16AFC13BD}"/>
              </a:ext>
            </a:extLst>
          </p:cNvPr>
          <p:cNvSpPr txBox="1"/>
          <p:nvPr/>
        </p:nvSpPr>
        <p:spPr>
          <a:xfrm>
            <a:off x="5413834" y="4901453"/>
            <a:ext cx="548640" cy="369332"/>
          </a:xfrm>
          <a:prstGeom prst="rect">
            <a:avLst/>
          </a:prstGeom>
          <a:noFill/>
        </p:spPr>
        <p:txBody>
          <a:bodyPr wrap="square" rtlCol="0">
            <a:spAutoFit/>
          </a:bodyPr>
          <a:lstStyle/>
          <a:p>
            <a:r>
              <a:rPr lang="en-US" dirty="0">
                <a:solidFill>
                  <a:schemeClr val="accent3"/>
                </a:solidFill>
              </a:rPr>
              <a:t>T2</a:t>
            </a:r>
          </a:p>
        </p:txBody>
      </p:sp>
      <p:sp>
        <p:nvSpPr>
          <p:cNvPr id="16" name="TextBox 15">
            <a:extLst>
              <a:ext uri="{FF2B5EF4-FFF2-40B4-BE49-F238E27FC236}">
                <a16:creationId xmlns:a16="http://schemas.microsoft.com/office/drawing/2014/main" id="{E60F98B9-4BA5-A338-A8F3-F744698CCA69}"/>
              </a:ext>
            </a:extLst>
          </p:cNvPr>
          <p:cNvSpPr txBox="1"/>
          <p:nvPr/>
        </p:nvSpPr>
        <p:spPr>
          <a:xfrm>
            <a:off x="6315388" y="4619337"/>
            <a:ext cx="2878485" cy="1200329"/>
          </a:xfrm>
          <a:prstGeom prst="rect">
            <a:avLst/>
          </a:prstGeom>
          <a:noFill/>
        </p:spPr>
        <p:txBody>
          <a:bodyPr wrap="square" rtlCol="0">
            <a:spAutoFit/>
          </a:bodyPr>
          <a:lstStyle/>
          <a:p>
            <a:r>
              <a:rPr lang="en-US" dirty="0"/>
              <a:t>25 GB storage</a:t>
            </a:r>
          </a:p>
          <a:p>
            <a:r>
              <a:rPr lang="en-US" dirty="0"/>
              <a:t>1 GB RAM</a:t>
            </a:r>
          </a:p>
          <a:p>
            <a:r>
              <a:rPr lang="en-US" dirty="0"/>
              <a:t>$ 11/mo. compute</a:t>
            </a:r>
          </a:p>
          <a:p>
            <a:r>
              <a:rPr lang="en-US" dirty="0"/>
              <a:t>$ 17/mo. networking</a:t>
            </a:r>
          </a:p>
        </p:txBody>
      </p:sp>
      <p:sp>
        <p:nvSpPr>
          <p:cNvPr id="17" name="Rounded Rectangle 16">
            <a:extLst>
              <a:ext uri="{FF2B5EF4-FFF2-40B4-BE49-F238E27FC236}">
                <a16:creationId xmlns:a16="http://schemas.microsoft.com/office/drawing/2014/main" id="{77A5112F-0DE4-2D7D-F662-2661BCB19BFA}"/>
              </a:ext>
            </a:extLst>
          </p:cNvPr>
          <p:cNvSpPr/>
          <p:nvPr/>
        </p:nvSpPr>
        <p:spPr>
          <a:xfrm>
            <a:off x="4362968" y="3081952"/>
            <a:ext cx="1590502" cy="8603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Wordpress 5.7.2</a:t>
            </a:r>
          </a:p>
        </p:txBody>
      </p:sp>
      <p:sp>
        <p:nvSpPr>
          <p:cNvPr id="18" name="Rounded Rectangle 17">
            <a:extLst>
              <a:ext uri="{FF2B5EF4-FFF2-40B4-BE49-F238E27FC236}">
                <a16:creationId xmlns:a16="http://schemas.microsoft.com/office/drawing/2014/main" id="{22AAF6ED-8543-3896-7836-7D6DA24941CA}"/>
              </a:ext>
            </a:extLst>
          </p:cNvPr>
          <p:cNvSpPr/>
          <p:nvPr/>
        </p:nvSpPr>
        <p:spPr>
          <a:xfrm>
            <a:off x="6222414" y="3047850"/>
            <a:ext cx="1590502" cy="8603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p>
        </p:txBody>
      </p:sp>
      <p:sp>
        <p:nvSpPr>
          <p:cNvPr id="19" name="Rounded Rectangle 18">
            <a:extLst>
              <a:ext uri="{FF2B5EF4-FFF2-40B4-BE49-F238E27FC236}">
                <a16:creationId xmlns:a16="http://schemas.microsoft.com/office/drawing/2014/main" id="{6F53E5E2-69F8-C9C9-7685-524866FAE122}"/>
              </a:ext>
            </a:extLst>
          </p:cNvPr>
          <p:cNvSpPr/>
          <p:nvPr/>
        </p:nvSpPr>
        <p:spPr>
          <a:xfrm>
            <a:off x="4123110" y="2764771"/>
            <a:ext cx="3947401" cy="144147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908B16-DCC7-35A9-09FA-CCA93089DD54}"/>
              </a:ext>
            </a:extLst>
          </p:cNvPr>
          <p:cNvSpPr txBox="1"/>
          <p:nvPr/>
        </p:nvSpPr>
        <p:spPr>
          <a:xfrm>
            <a:off x="1446410" y="2947645"/>
            <a:ext cx="2806757" cy="2031325"/>
          </a:xfrm>
          <a:prstGeom prst="rect">
            <a:avLst/>
          </a:prstGeom>
          <a:noFill/>
        </p:spPr>
        <p:txBody>
          <a:bodyPr wrap="square" rtlCol="0">
            <a:spAutoFit/>
          </a:bodyPr>
          <a:lstStyle/>
          <a:p>
            <a:r>
              <a:rPr lang="en-US" dirty="0"/>
              <a:t>Major WP plugins:</a:t>
            </a:r>
          </a:p>
          <a:p>
            <a:pPr marL="285750" indent="-285750">
              <a:buFont typeface="Arial" panose="020B0604020202020204" pitchFamily="34" charset="0"/>
              <a:buChar char="•"/>
            </a:pPr>
            <a:r>
              <a:rPr lang="en-US" i="1" dirty="0">
                <a:solidFill>
                  <a:schemeClr val="tx1">
                    <a:lumMod val="75000"/>
                    <a:lumOff val="25000"/>
                  </a:schemeClr>
                </a:solidFill>
              </a:rPr>
              <a:t>Elementor Pro (editor)</a:t>
            </a:r>
          </a:p>
          <a:p>
            <a:pPr marL="285750" indent="-285750">
              <a:buFont typeface="Arial" panose="020B0604020202020204" pitchFamily="34" charset="0"/>
              <a:buChar char="•"/>
            </a:pPr>
            <a:r>
              <a:rPr lang="en-US" i="1" dirty="0">
                <a:solidFill>
                  <a:schemeClr val="tx1">
                    <a:lumMod val="75000"/>
                    <a:lumOff val="25000"/>
                  </a:schemeClr>
                </a:solidFill>
              </a:rPr>
              <a:t>Mapsmaker Pro</a:t>
            </a:r>
          </a:p>
          <a:p>
            <a:pPr marL="285750" indent="-285750">
              <a:buFont typeface="Arial" panose="020B0604020202020204" pitchFamily="34" charset="0"/>
              <a:buChar char="•"/>
            </a:pPr>
            <a:r>
              <a:rPr lang="en-US" i="1" dirty="0">
                <a:solidFill>
                  <a:schemeClr val="tx1">
                    <a:lumMod val="75000"/>
                    <a:lumOff val="25000"/>
                  </a:schemeClr>
                </a:solidFill>
              </a:rPr>
              <a:t>Happy Files</a:t>
            </a:r>
          </a:p>
          <a:p>
            <a:pPr marL="285750" indent="-285750">
              <a:buFont typeface="Arial" panose="020B0604020202020204" pitchFamily="34" charset="0"/>
              <a:buChar char="•"/>
            </a:pPr>
            <a:r>
              <a:rPr lang="en-US" i="1" dirty="0">
                <a:solidFill>
                  <a:schemeClr val="tx1">
                    <a:lumMod val="75000"/>
                    <a:lumOff val="25000"/>
                  </a:schemeClr>
                </a:solidFill>
              </a:rPr>
              <a:t>Really Simple SSL Pro</a:t>
            </a:r>
          </a:p>
          <a:p>
            <a:pPr marL="285750" indent="-285750">
              <a:buFont typeface="Arial" panose="020B0604020202020204" pitchFamily="34" charset="0"/>
              <a:buChar char="•"/>
            </a:pPr>
            <a:r>
              <a:rPr lang="en-US" i="1" dirty="0">
                <a:solidFill>
                  <a:schemeClr val="tx1">
                    <a:lumMod val="75000"/>
                    <a:lumOff val="25000"/>
                  </a:schemeClr>
                </a:solidFill>
              </a:rPr>
              <a:t>Akismet Anti-Spam</a:t>
            </a:r>
          </a:p>
          <a:p>
            <a:endParaRPr lang="en-US" dirty="0"/>
          </a:p>
        </p:txBody>
      </p:sp>
    </p:spTree>
    <p:extLst>
      <p:ext uri="{BB962C8B-B14F-4D97-AF65-F5344CB8AC3E}">
        <p14:creationId xmlns:p14="http://schemas.microsoft.com/office/powerpoint/2010/main" val="126026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Internship: Web Developer July-Sept. 2022</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923330"/>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3955774" y="2270368"/>
            <a:ext cx="5506278" cy="1107996"/>
          </a:xfrm>
          <a:prstGeom prst="rect">
            <a:avLst/>
          </a:prstGeom>
          <a:noFill/>
        </p:spPr>
        <p:txBody>
          <a:bodyPr wrap="square" rtlCol="0">
            <a:spAutoFit/>
          </a:bodyPr>
          <a:lstStyle/>
          <a:p>
            <a:r>
              <a:rPr lang="en-US" sz="4800" b="0" i="0" u="none" strike="noStrike" dirty="0">
                <a:solidFill>
                  <a:srgbClr val="000000"/>
                </a:solidFill>
                <a:effectLst/>
                <a:latin typeface="Arial" panose="020B0604020202020204" pitchFamily="34" charset="0"/>
              </a:rPr>
              <a:t>SierraHiking.net</a:t>
            </a:r>
            <a:endParaRPr lang="en-US" sz="4800" dirty="0">
              <a:effectLst/>
            </a:endParaRPr>
          </a:p>
          <a:p>
            <a:endParaRPr lang="en-US" dirty="0"/>
          </a:p>
        </p:txBody>
      </p:sp>
      <p:sp>
        <p:nvSpPr>
          <p:cNvPr id="6" name="TextBox 5">
            <a:extLst>
              <a:ext uri="{FF2B5EF4-FFF2-40B4-BE49-F238E27FC236}">
                <a16:creationId xmlns:a16="http://schemas.microsoft.com/office/drawing/2014/main" id="{497AED41-B5BB-19A3-54A5-FAFE5284E8C8}"/>
              </a:ext>
            </a:extLst>
          </p:cNvPr>
          <p:cNvSpPr txBox="1"/>
          <p:nvPr/>
        </p:nvSpPr>
        <p:spPr>
          <a:xfrm>
            <a:off x="5321475" y="3840029"/>
            <a:ext cx="4081670" cy="523220"/>
          </a:xfrm>
          <a:prstGeom prst="rect">
            <a:avLst/>
          </a:prstGeom>
          <a:noFill/>
        </p:spPr>
        <p:txBody>
          <a:bodyPr wrap="square" rtlCol="0">
            <a:spAutoFit/>
          </a:bodyPr>
          <a:lstStyle/>
          <a:p>
            <a:r>
              <a:rPr lang="en-US" sz="2800" dirty="0"/>
              <a:t>Russell Elliott</a:t>
            </a:r>
          </a:p>
        </p:txBody>
      </p:sp>
    </p:spTree>
    <p:extLst>
      <p:ext uri="{BB962C8B-B14F-4D97-AF65-F5344CB8AC3E}">
        <p14:creationId xmlns:p14="http://schemas.microsoft.com/office/powerpoint/2010/main" val="776055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Internship:  Project Engagement</a:t>
            </a:r>
          </a:p>
        </p:txBody>
      </p:sp>
      <p:sp>
        <p:nvSpPr>
          <p:cNvPr id="3" name="TextBox 2">
            <a:extLst>
              <a:ext uri="{FF2B5EF4-FFF2-40B4-BE49-F238E27FC236}">
                <a16:creationId xmlns:a16="http://schemas.microsoft.com/office/drawing/2014/main" id="{FB2618DF-498C-254F-9010-9D8DE5364F59}"/>
              </a:ext>
            </a:extLst>
          </p:cNvPr>
          <p:cNvSpPr txBox="1"/>
          <p:nvPr/>
        </p:nvSpPr>
        <p:spPr>
          <a:xfrm>
            <a:off x="1115367" y="1808703"/>
            <a:ext cx="10400044" cy="923330"/>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2630556" y="1902797"/>
            <a:ext cx="7961568" cy="4955203"/>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Meetings 4x per week</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What we’ve done since last meeting</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Other features to implement/bugs to fix</a:t>
            </a:r>
          </a:p>
          <a:p>
            <a:pPr rtl="0" fontAlgn="base">
              <a:spcBef>
                <a:spcPts val="0"/>
              </a:spcBef>
              <a:spcAft>
                <a:spcPts val="0"/>
              </a:spcAft>
              <a:buFont typeface="Arial" panose="020B0604020202020204" pitchFamily="34" charset="0"/>
              <a:buChar char="•"/>
            </a:pPr>
            <a:r>
              <a:rPr lang="en-US" sz="2400" b="0" i="0" u="none" strike="noStrike" dirty="0" err="1">
                <a:solidFill>
                  <a:srgbClr val="595959"/>
                </a:solidFill>
                <a:effectLst/>
                <a:latin typeface="Arial" panose="020B0604020202020204" pitchFamily="34" charset="0"/>
              </a:rPr>
              <a:t>Github</a:t>
            </a:r>
            <a:endParaRPr lang="en-US" sz="2400" b="0" i="0" u="none" strike="noStrike" dirty="0">
              <a:solidFill>
                <a:srgbClr val="595959"/>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Track our major assets: </a:t>
            </a:r>
            <a:r>
              <a:rPr lang="en-US" sz="2400" b="0" i="0" u="none" strike="noStrike" dirty="0" err="1">
                <a:solidFill>
                  <a:srgbClr val="595959"/>
                </a:solidFill>
                <a:effectLst/>
                <a:latin typeface="Arial" panose="020B0604020202020204" pitchFamily="34" charset="0"/>
              </a:rPr>
              <a:t>gpx</a:t>
            </a:r>
            <a:r>
              <a:rPr lang="en-US" sz="2400" b="0" i="0" u="none" strike="noStrike" dirty="0">
                <a:solidFill>
                  <a:srgbClr val="595959"/>
                </a:solidFill>
                <a:effectLst/>
                <a:latin typeface="Arial" panose="020B0604020202020204" pitchFamily="34" charset="0"/>
              </a:rPr>
              <a:t> files, API integrations, competition websites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Tutorials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Enhancement and bug tracking</a:t>
            </a:r>
          </a:p>
          <a:p>
            <a:pPr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Miro Board</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Concept/vision development</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Mockup of hiking page and master map</a:t>
            </a:r>
          </a:p>
          <a:p>
            <a:pPr marL="742950" lvl="1" indent="-285750" rtl="0" fontAlgn="base">
              <a:spcBef>
                <a:spcPts val="0"/>
              </a:spcBef>
              <a:spcAft>
                <a:spcPts val="120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Wireframed the website</a:t>
            </a:r>
          </a:p>
          <a:p>
            <a:endParaRPr lang="en-US" dirty="0"/>
          </a:p>
        </p:txBody>
      </p:sp>
    </p:spTree>
    <p:extLst>
      <p:ext uri="{BB962C8B-B14F-4D97-AF65-F5344CB8AC3E}">
        <p14:creationId xmlns:p14="http://schemas.microsoft.com/office/powerpoint/2010/main" val="380266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pPr algn="ctr"/>
            <a:r>
              <a:rPr lang="en-US" dirty="0"/>
              <a:t>Internship: Major Accomplishments</a:t>
            </a:r>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1115367" y="2142779"/>
            <a:ext cx="9170650" cy="2215991"/>
          </a:xfrm>
          <a:prstGeom prst="rect">
            <a:avLst/>
          </a:prstGeom>
          <a:noFill/>
        </p:spPr>
        <p:txBody>
          <a:bodyPr wrap="square" rtlCol="0">
            <a:spAutoFit/>
          </a:bodyPr>
          <a:lstStyle/>
          <a:p>
            <a:pPr rtl="0">
              <a:spcBef>
                <a:spcPts val="0"/>
              </a:spcBef>
              <a:spcAft>
                <a:spcPts val="1200"/>
              </a:spcAft>
            </a:pPr>
            <a:r>
              <a:rPr lang="en-US" sz="3200" b="0" i="0" u="none" strike="noStrike" dirty="0">
                <a:solidFill>
                  <a:srgbClr val="595959"/>
                </a:solidFill>
                <a:effectLst/>
                <a:latin typeface="Arial" panose="020B0604020202020204" pitchFamily="34" charset="0"/>
              </a:rPr>
              <a:t>Evaluated Plugins</a:t>
            </a:r>
            <a:endParaRPr lang="en-US" sz="3200" dirty="0">
              <a:effectLst/>
            </a:endParaRPr>
          </a:p>
          <a:p>
            <a:pPr lvl="1" fontAlgn="base">
              <a:buFont typeface="Arial" panose="020B0604020202020204" pitchFamily="34" charset="0"/>
              <a:buChar char="•"/>
            </a:pPr>
            <a:r>
              <a:rPr lang="en-US" sz="3200" b="0" i="0" u="none" strike="noStrike" dirty="0">
                <a:solidFill>
                  <a:srgbClr val="595959"/>
                </a:solidFill>
                <a:effectLst/>
                <a:latin typeface="Arial" panose="020B0604020202020204" pitchFamily="34" charset="0"/>
              </a:rPr>
              <a:t>Map Plugin</a:t>
            </a:r>
          </a:p>
          <a:p>
            <a:pPr lvl="1" fontAlgn="base">
              <a:buFont typeface="Arial" panose="020B0604020202020204" pitchFamily="34" charset="0"/>
              <a:buChar char="•"/>
            </a:pPr>
            <a:r>
              <a:rPr lang="en-US" sz="3200" b="0" i="0" u="none" strike="noStrike" dirty="0">
                <a:solidFill>
                  <a:srgbClr val="595959"/>
                </a:solidFill>
                <a:effectLst/>
                <a:latin typeface="Arial" panose="020B0604020202020204" pitchFamily="34" charset="0"/>
              </a:rPr>
              <a:t>Media File Manager</a:t>
            </a:r>
          </a:p>
          <a:p>
            <a:pPr lvl="1" fontAlgn="base">
              <a:spcAft>
                <a:spcPts val="1200"/>
              </a:spcAft>
              <a:buFont typeface="Arial" panose="020B0604020202020204" pitchFamily="34" charset="0"/>
              <a:buChar char="•"/>
            </a:pPr>
            <a:r>
              <a:rPr lang="en-US" sz="3200" b="0" i="0" u="none" strike="noStrike" dirty="0">
                <a:solidFill>
                  <a:srgbClr val="595959"/>
                </a:solidFill>
                <a:effectLst/>
                <a:latin typeface="Arial" panose="020B0604020202020204" pitchFamily="34" charset="0"/>
              </a:rPr>
              <a:t>Wordpress Page Editor</a:t>
            </a:r>
          </a:p>
        </p:txBody>
      </p:sp>
    </p:spTree>
    <p:extLst>
      <p:ext uri="{BB962C8B-B14F-4D97-AF65-F5344CB8AC3E}">
        <p14:creationId xmlns:p14="http://schemas.microsoft.com/office/powerpoint/2010/main" val="14219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E2BF-81C1-363A-C4CF-40E40E87F189}"/>
              </a:ext>
            </a:extLst>
          </p:cNvPr>
          <p:cNvSpPr>
            <a:spLocks noGrp="1"/>
          </p:cNvSpPr>
          <p:nvPr>
            <p:ph type="title"/>
          </p:nvPr>
        </p:nvSpPr>
        <p:spPr>
          <a:xfrm>
            <a:off x="291402" y="154110"/>
            <a:ext cx="11625940" cy="1325563"/>
          </a:xfrm>
          <a:solidFill>
            <a:srgbClr val="97AAB0"/>
          </a:solidFill>
        </p:spPr>
        <p:txBody>
          <a:bodyPr/>
          <a:lstStyle/>
          <a:p>
            <a:r>
              <a:rPr lang="en-US" dirty="0"/>
              <a:t>      Internship: Major Accomplishments (cont.)</a:t>
            </a:r>
          </a:p>
        </p:txBody>
      </p:sp>
      <p:pic>
        <p:nvPicPr>
          <p:cNvPr id="4" name="Picture 3">
            <a:extLst>
              <a:ext uri="{FF2B5EF4-FFF2-40B4-BE49-F238E27FC236}">
                <a16:creationId xmlns:a16="http://schemas.microsoft.com/office/drawing/2014/main" id="{8AEB1FE0-1F9F-E101-62E0-F14EDC9843DD}"/>
              </a:ext>
            </a:extLst>
          </p:cNvPr>
          <p:cNvPicPr>
            <a:picLocks noChangeAspect="1"/>
          </p:cNvPicPr>
          <p:nvPr/>
        </p:nvPicPr>
        <p:blipFill>
          <a:blip r:embed="rId3">
            <a:duotone>
              <a:prstClr val="black"/>
              <a:srgbClr val="9BB0B5">
                <a:tint val="45000"/>
                <a:satMod val="400000"/>
              </a:srgbClr>
            </a:duotone>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Lst>
          </a:blip>
          <a:stretch>
            <a:fillRect/>
          </a:stretch>
        </p:blipFill>
        <p:spPr>
          <a:xfrm>
            <a:off x="503587" y="205111"/>
            <a:ext cx="1223560" cy="1223560"/>
          </a:xfrm>
          <a:prstGeom prst="rect">
            <a:avLst/>
          </a:prstGeom>
        </p:spPr>
      </p:pic>
      <p:sp>
        <p:nvSpPr>
          <p:cNvPr id="5" name="TextBox 4">
            <a:extLst>
              <a:ext uri="{FF2B5EF4-FFF2-40B4-BE49-F238E27FC236}">
                <a16:creationId xmlns:a16="http://schemas.microsoft.com/office/drawing/2014/main" id="{D127429D-8FB6-907B-AEAF-8A0A4B9074EF}"/>
              </a:ext>
            </a:extLst>
          </p:cNvPr>
          <p:cNvSpPr txBox="1"/>
          <p:nvPr/>
        </p:nvSpPr>
        <p:spPr>
          <a:xfrm>
            <a:off x="1510675" y="1483779"/>
            <a:ext cx="9170650" cy="6432530"/>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3200" b="0" i="0" u="none" strike="noStrike" dirty="0">
                <a:solidFill>
                  <a:srgbClr val="595959"/>
                </a:solidFill>
                <a:effectLst/>
                <a:latin typeface="Arial" panose="020B0604020202020204" pitchFamily="34" charset="0"/>
              </a:rPr>
              <a:t>Hiking Page</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Evaluated best topo maps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Customized markers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Professional-looking legends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Export functions</a:t>
            </a:r>
          </a:p>
          <a:p>
            <a:pPr marL="742950" lvl="1" indent="-285750" rtl="0" fontAlgn="base">
              <a:spcBef>
                <a:spcPts val="0"/>
              </a:spcBef>
              <a:spcAft>
                <a:spcPts val="0"/>
              </a:spcAft>
              <a:buFont typeface="Arial" panose="020B0604020202020204" pitchFamily="34" charset="0"/>
              <a:buChar char="•"/>
            </a:pPr>
            <a:endParaRPr lang="en-US" sz="2400" b="0" i="0" u="none" strike="noStrike" dirty="0">
              <a:solidFill>
                <a:srgbClr val="595959"/>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3200" b="0" i="0" u="none" strike="noStrike" dirty="0">
                <a:solidFill>
                  <a:srgbClr val="595959"/>
                </a:solidFill>
                <a:effectLst/>
                <a:latin typeface="Arial" panose="020B0604020202020204" pitchFamily="34" charset="0"/>
              </a:rPr>
              <a:t>Master Map</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3 layers: 1-day, 4-day, 7-day</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Developed legends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Integrated markers</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595959"/>
                </a:solidFill>
                <a:effectLst/>
                <a:latin typeface="Arial" panose="020B0604020202020204" pitchFamily="34" charset="0"/>
              </a:rPr>
              <a:t>Marker clustering</a:t>
            </a:r>
          </a:p>
          <a:p>
            <a:pPr rtl="0" fontAlgn="base">
              <a:spcBef>
                <a:spcPts val="1200"/>
              </a:spcBef>
              <a:buFont typeface="Arial" panose="020B0604020202020204" pitchFamily="34" charset="0"/>
              <a:buChar char="•"/>
            </a:pPr>
            <a:r>
              <a:rPr lang="en-US" sz="3200" b="0" i="0" u="none" strike="noStrike" dirty="0">
                <a:solidFill>
                  <a:srgbClr val="595959"/>
                </a:solidFill>
                <a:effectLst/>
                <a:latin typeface="Arial" panose="020B0604020202020204" pitchFamily="34" charset="0"/>
              </a:rPr>
              <a:t>Organized Menus</a:t>
            </a:r>
          </a:p>
          <a:p>
            <a:pPr marL="742950" lvl="1" indent="-285750" rtl="0" fontAlgn="base">
              <a:spcBef>
                <a:spcPts val="0"/>
              </a:spcBef>
              <a:buFont typeface="Arial" panose="020B0604020202020204" pitchFamily="34" charset="0"/>
              <a:buChar char="•"/>
            </a:pPr>
            <a:r>
              <a:rPr lang="en-US" sz="2400" b="0" i="0" u="none" strike="noStrike" dirty="0">
                <a:solidFill>
                  <a:srgbClr val="595959"/>
                </a:solidFill>
                <a:effectLst/>
                <a:latin typeface="Arial" panose="020B0604020202020204" pitchFamily="34" charset="0"/>
              </a:rPr>
              <a:t>Header and footer</a:t>
            </a:r>
          </a:p>
          <a:p>
            <a:endParaRPr lang="en-US" sz="4800" dirty="0">
              <a:effectLst/>
            </a:endParaRPr>
          </a:p>
          <a:p>
            <a:endParaRPr lang="en-US" dirty="0"/>
          </a:p>
        </p:txBody>
      </p:sp>
    </p:spTree>
    <p:extLst>
      <p:ext uri="{BB962C8B-B14F-4D97-AF65-F5344CB8AC3E}">
        <p14:creationId xmlns:p14="http://schemas.microsoft.com/office/powerpoint/2010/main" val="425905714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{72A928C1-A3AA-2749-B76F-1E3369077C6F}tf10001120</Template>
  <TotalTime>2197</TotalTime>
  <Words>3751</Words>
  <Application>Microsoft Macintosh PowerPoint</Application>
  <PresentationFormat>Widescreen</PresentationFormat>
  <Paragraphs>340</Paragraphs>
  <Slides>18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Parcel</vt:lpstr>
      <vt:lpstr>PowerPoint Presentation</vt:lpstr>
      <vt:lpstr>Agenda</vt:lpstr>
      <vt:lpstr>Vison</vt:lpstr>
      <vt:lpstr>Timeline</vt:lpstr>
      <vt:lpstr>Platform</vt:lpstr>
      <vt:lpstr>Internship: Web Developer July-Sept. 2022</vt:lpstr>
      <vt:lpstr>Internship:  Project Engagement</vt:lpstr>
      <vt:lpstr>Internship: Major Accomplishments</vt:lpstr>
      <vt:lpstr>      Internship: Major Accomplishments (cont.)</vt:lpstr>
      <vt:lpstr>          Internship:  Major Technical Contributions</vt:lpstr>
      <vt:lpstr>Internship: Bugs Features</vt:lpstr>
      <vt:lpstr>Personas: Advanced Hiker</vt:lpstr>
      <vt:lpstr>Personas: outdoor professional</vt:lpstr>
      <vt:lpstr>Demo: SierraHiking.net</vt:lpstr>
      <vt:lpstr>Meeting The Needs (of the Personas)</vt:lpstr>
      <vt:lpstr>Competitive Landscape</vt:lpstr>
      <vt:lpstr>The Competition</vt:lpstr>
      <vt:lpstr>Future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Jason Cockroft</dc:creator>
  <cp:lastModifiedBy>C. Jason Cockroft</cp:lastModifiedBy>
  <cp:revision>16</cp:revision>
  <dcterms:created xsi:type="dcterms:W3CDTF">2022-08-31T03:09:25Z</dcterms:created>
  <dcterms:modified xsi:type="dcterms:W3CDTF">2022-09-09T00:24:37Z</dcterms:modified>
</cp:coreProperties>
</file>